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747" r:id="rId2"/>
    <p:sldMasterId id="2147483756" r:id="rId3"/>
    <p:sldMasterId id="2147483801" r:id="rId4"/>
    <p:sldMasterId id="2147484131" r:id="rId5"/>
    <p:sldMasterId id="2147485281" r:id="rId6"/>
    <p:sldMasterId id="2147486875" r:id="rId7"/>
  </p:sldMasterIdLst>
  <p:notesMasterIdLst>
    <p:notesMasterId r:id="rId82"/>
  </p:notesMasterIdLst>
  <p:sldIdLst>
    <p:sldId id="256" r:id="rId8"/>
    <p:sldId id="335" r:id="rId9"/>
    <p:sldId id="386" r:id="rId10"/>
    <p:sldId id="388" r:id="rId11"/>
    <p:sldId id="480" r:id="rId12"/>
    <p:sldId id="578" r:id="rId13"/>
    <p:sldId id="484" r:id="rId14"/>
    <p:sldId id="485" r:id="rId15"/>
    <p:sldId id="481" r:id="rId16"/>
    <p:sldId id="486" r:id="rId17"/>
    <p:sldId id="482" r:id="rId18"/>
    <p:sldId id="483" r:id="rId19"/>
    <p:sldId id="430" r:id="rId20"/>
    <p:sldId id="567" r:id="rId21"/>
    <p:sldId id="488" r:id="rId22"/>
    <p:sldId id="489" r:id="rId23"/>
    <p:sldId id="490" r:id="rId24"/>
    <p:sldId id="497" r:id="rId25"/>
    <p:sldId id="496" r:id="rId26"/>
    <p:sldId id="494" r:id="rId27"/>
    <p:sldId id="498" r:id="rId28"/>
    <p:sldId id="500" r:id="rId29"/>
    <p:sldId id="499" r:id="rId30"/>
    <p:sldId id="503" r:id="rId31"/>
    <p:sldId id="516" r:id="rId32"/>
    <p:sldId id="515" r:id="rId33"/>
    <p:sldId id="573" r:id="rId34"/>
    <p:sldId id="510" r:id="rId35"/>
    <p:sldId id="532" r:id="rId36"/>
    <p:sldId id="533" r:id="rId37"/>
    <p:sldId id="535" r:id="rId38"/>
    <p:sldId id="536" r:id="rId39"/>
    <p:sldId id="537" r:id="rId40"/>
    <p:sldId id="538" r:id="rId41"/>
    <p:sldId id="539" r:id="rId42"/>
    <p:sldId id="540" r:id="rId43"/>
    <p:sldId id="507" r:id="rId44"/>
    <p:sldId id="534" r:id="rId45"/>
    <p:sldId id="559" r:id="rId46"/>
    <p:sldId id="560" r:id="rId47"/>
    <p:sldId id="561" r:id="rId48"/>
    <p:sldId id="562" r:id="rId49"/>
    <p:sldId id="563" r:id="rId50"/>
    <p:sldId id="564" r:id="rId51"/>
    <p:sldId id="570" r:id="rId52"/>
    <p:sldId id="571" r:id="rId53"/>
    <p:sldId id="530" r:id="rId54"/>
    <p:sldId id="541" r:id="rId55"/>
    <p:sldId id="542" r:id="rId56"/>
    <p:sldId id="529" r:id="rId57"/>
    <p:sldId id="575" r:id="rId58"/>
    <p:sldId id="556" r:id="rId59"/>
    <p:sldId id="557" r:id="rId60"/>
    <p:sldId id="521" r:id="rId61"/>
    <p:sldId id="572" r:id="rId62"/>
    <p:sldId id="522" r:id="rId63"/>
    <p:sldId id="523" r:id="rId64"/>
    <p:sldId id="524" r:id="rId65"/>
    <p:sldId id="525" r:id="rId66"/>
    <p:sldId id="520" r:id="rId67"/>
    <p:sldId id="548" r:id="rId68"/>
    <p:sldId id="527" r:id="rId69"/>
    <p:sldId id="549" r:id="rId70"/>
    <p:sldId id="528" r:id="rId71"/>
    <p:sldId id="558" r:id="rId72"/>
    <p:sldId id="551" r:id="rId73"/>
    <p:sldId id="552" r:id="rId74"/>
    <p:sldId id="565" r:id="rId75"/>
    <p:sldId id="546" r:id="rId76"/>
    <p:sldId id="554" r:id="rId77"/>
    <p:sldId id="566" r:id="rId78"/>
    <p:sldId id="472" r:id="rId79"/>
    <p:sldId id="579" r:id="rId80"/>
    <p:sldId id="580" r:id="rId81"/>
  </p:sldIdLst>
  <p:sldSz cx="9144000" cy="6858000" type="screen4x3"/>
  <p:notesSz cx="6669088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CC00FF"/>
    <a:srgbClr val="038EED"/>
    <a:srgbClr val="FFFFCC"/>
    <a:srgbClr val="66FFFF"/>
    <a:srgbClr val="1D4C72"/>
    <a:srgbClr val="FF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15" autoAdjust="0"/>
    <p:restoredTop sz="86372" autoAdjust="0"/>
  </p:normalViewPr>
  <p:slideViewPr>
    <p:cSldViewPr>
      <p:cViewPr>
        <p:scale>
          <a:sx n="51" d="100"/>
          <a:sy n="51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ABF7C-D2CE-4586-9B9E-4FCB5E650A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9AF216-0705-4BDD-8BDF-C389D247834D}">
      <dgm:prSet phldrT="[טקסט]" custT="1"/>
      <dgm:spPr/>
      <dgm:t>
        <a:bodyPr/>
        <a:lstStyle/>
        <a:p>
          <a:pPr rtl="1"/>
          <a:r>
            <a:rPr lang="ar-JO" sz="1800" dirty="0" err="1" smtClean="0"/>
            <a:t>انواع</a:t>
          </a:r>
          <a:r>
            <a:rPr lang="ar-JO" sz="1800" dirty="0" smtClean="0"/>
            <a:t> الطفرات الموضعية (=تغيير في قاعدة واحدة)</a:t>
          </a:r>
          <a:endParaRPr lang="he-IL" sz="1800" dirty="0"/>
        </a:p>
      </dgm:t>
    </dgm:pt>
    <dgm:pt modelId="{566E22C5-45C9-4A3B-97AF-4828E0B6ED38}" type="par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D6B4FDE-5E0F-410B-97BB-5362538D19AC}" type="sib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F8CAC49-D2B4-48E8-B86D-05B089ECB2DC}">
      <dgm:prSet phldrT="[טקסט]" custT="1"/>
      <dgm:spPr/>
      <dgm:t>
        <a:bodyPr/>
        <a:lstStyle/>
        <a:p>
          <a:pPr rtl="1"/>
          <a:endParaRPr lang="he-IL" sz="1800" dirty="0" smtClean="0"/>
        </a:p>
        <a:p>
          <a:pPr rtl="1"/>
          <a:r>
            <a:rPr lang="ar-JO" sz="1800" dirty="0" err="1" smtClean="0">
              <a:solidFill>
                <a:schemeClr val="accent3"/>
              </a:solidFill>
            </a:rPr>
            <a:t>اضافة</a:t>
          </a:r>
          <a:r>
            <a:rPr lang="ar-JO" sz="1800" dirty="0" smtClean="0">
              <a:solidFill>
                <a:schemeClr val="accent3"/>
              </a:solidFill>
            </a:rPr>
            <a:t>/حذف قاعدة</a:t>
          </a:r>
          <a:endParaRPr lang="he-IL" sz="1800" dirty="0" smtClean="0">
            <a:solidFill>
              <a:schemeClr val="accent3"/>
            </a:solidFill>
          </a:endParaRPr>
        </a:p>
        <a:p>
          <a:pPr rtl="1"/>
          <a:r>
            <a:rPr lang="ar-JO" sz="1800" dirty="0" smtClean="0"/>
            <a:t>مثال</a:t>
          </a:r>
          <a:r>
            <a:rPr lang="he-IL" sz="1800" dirty="0" smtClean="0"/>
            <a:t>:</a:t>
          </a:r>
        </a:p>
        <a:p>
          <a:pPr rtl="1"/>
          <a:r>
            <a:rPr lang="he-IL" sz="1800" dirty="0" smtClean="0"/>
            <a:t>  </a:t>
          </a:r>
          <a:r>
            <a:rPr lang="en-US" sz="1800" dirty="0" smtClean="0"/>
            <a:t>CGATCATGTCT</a:t>
          </a:r>
        </a:p>
        <a:p>
          <a:pPr rtl="1"/>
          <a:endParaRPr lang="en-US" sz="1800" dirty="0" smtClean="0"/>
        </a:p>
        <a:p>
          <a:pPr rtl="1"/>
          <a:r>
            <a:rPr lang="en-US" sz="1800" dirty="0" smtClean="0"/>
            <a:t> CGATC</a:t>
          </a:r>
          <a:r>
            <a:rPr lang="en-US" sz="1800" b="1" dirty="0" smtClean="0">
              <a:solidFill>
                <a:srgbClr val="FF0000"/>
              </a:solidFill>
            </a:rPr>
            <a:t>T</a:t>
          </a:r>
          <a:r>
            <a:rPr lang="en-US" sz="1800" dirty="0" smtClean="0"/>
            <a:t>ATGTCT    </a:t>
          </a:r>
          <a:r>
            <a:rPr lang="he-IL" sz="1800" dirty="0" smtClean="0"/>
            <a:t>            </a:t>
          </a:r>
          <a:r>
            <a:rPr lang="ar-JO" sz="1800" dirty="0" err="1" smtClean="0"/>
            <a:t>اضافة</a:t>
          </a:r>
          <a:r>
            <a:rPr lang="ar-JO" sz="1800" dirty="0" smtClean="0"/>
            <a:t> قاعدة</a:t>
          </a:r>
          <a:endParaRPr lang="he-IL" sz="1800" dirty="0"/>
        </a:p>
      </dgm:t>
    </dgm:pt>
    <dgm:pt modelId="{BCED6DA7-0CBE-4CF2-B418-F4F777C2CEA3}" type="parTrans" cxnId="{42A3EFC7-92B2-4BF4-BDE6-3E27D32C52E4}">
      <dgm:prSet/>
      <dgm:spPr/>
      <dgm:t>
        <a:bodyPr/>
        <a:lstStyle/>
        <a:p>
          <a:pPr rtl="1"/>
          <a:endParaRPr lang="he-IL" dirty="0"/>
        </a:p>
      </dgm:t>
    </dgm:pt>
    <dgm:pt modelId="{D8E9EE54-3D9C-4C4F-8C7B-0D24DAEF09A6}" type="sibTrans" cxnId="{42A3EFC7-92B2-4BF4-BDE6-3E27D32C52E4}">
      <dgm:prSet/>
      <dgm:spPr/>
      <dgm:t>
        <a:bodyPr/>
        <a:lstStyle/>
        <a:p>
          <a:pPr rtl="1"/>
          <a:endParaRPr lang="he-IL"/>
        </a:p>
      </dgm:t>
    </dgm:pt>
    <dgm:pt modelId="{3853AE5F-D5E3-498F-B0B1-372D50F973C5}">
      <dgm:prSet phldrT="[טקסט]" custT="1"/>
      <dgm:spPr/>
      <dgm:t>
        <a:bodyPr/>
        <a:lstStyle/>
        <a:p>
          <a:pPr rtl="1"/>
          <a:endParaRPr lang="he-IL" sz="1800" dirty="0" smtClean="0"/>
        </a:p>
        <a:p>
          <a:pPr rtl="1"/>
          <a:endParaRPr lang="he-IL" sz="1800" dirty="0" smtClean="0"/>
        </a:p>
        <a:p>
          <a:pPr rtl="1"/>
          <a:r>
            <a:rPr lang="ar-JO" sz="1800" dirty="0" smtClean="0">
              <a:solidFill>
                <a:schemeClr val="accent3"/>
              </a:solidFill>
            </a:rPr>
            <a:t>استبدال قاعدة معينة بقاعدة أخرى</a:t>
          </a:r>
          <a:endParaRPr lang="he-IL" sz="1800" dirty="0" smtClean="0">
            <a:solidFill>
              <a:schemeClr val="accent3"/>
            </a:solidFill>
          </a:endParaRPr>
        </a:p>
        <a:p>
          <a:pPr rtl="1"/>
          <a:r>
            <a:rPr lang="ar-JO" sz="1800" dirty="0" smtClean="0"/>
            <a:t>مثال</a:t>
          </a:r>
          <a:r>
            <a:rPr lang="he-IL" sz="1800" dirty="0" smtClean="0"/>
            <a:t>:</a:t>
          </a:r>
        </a:p>
        <a:p>
          <a:pPr rtl="1"/>
          <a:r>
            <a:rPr lang="he-IL" sz="1800" dirty="0" smtClean="0"/>
            <a:t>  </a:t>
          </a:r>
          <a:r>
            <a:rPr lang="en-US" sz="1800" dirty="0" smtClean="0"/>
            <a:t>TCGATCATGTCT</a:t>
          </a:r>
          <a:r>
            <a:rPr lang="he-IL" sz="1800" dirty="0" smtClean="0"/>
            <a:t> </a:t>
          </a:r>
        </a:p>
        <a:p>
          <a:pPr rtl="1"/>
          <a:endParaRPr lang="he-IL" sz="1800" dirty="0" smtClean="0"/>
        </a:p>
        <a:p>
          <a:pPr rtl="1"/>
          <a:r>
            <a:rPr lang="he-IL" sz="1800" dirty="0" smtClean="0"/>
            <a:t> </a:t>
          </a:r>
          <a:r>
            <a:rPr lang="en-US" sz="1800" dirty="0" smtClean="0"/>
            <a:t>TCGATC</a:t>
          </a:r>
          <a:r>
            <a:rPr lang="en-US" sz="1800" b="1" dirty="0" smtClean="0">
              <a:solidFill>
                <a:srgbClr val="FF6600"/>
              </a:solidFill>
            </a:rPr>
            <a:t>G</a:t>
          </a:r>
          <a:r>
            <a:rPr lang="en-US" sz="1800" dirty="0" smtClean="0"/>
            <a:t>TGTCT</a:t>
          </a:r>
          <a:endParaRPr lang="he-IL" sz="1800" dirty="0" smtClean="0"/>
        </a:p>
        <a:p>
          <a:pPr rtl="1"/>
          <a:endParaRPr lang="he-IL" sz="1800" dirty="0" smtClean="0"/>
        </a:p>
        <a:p>
          <a:pPr rtl="1"/>
          <a:endParaRPr lang="he-IL" sz="1800" dirty="0"/>
        </a:p>
      </dgm:t>
    </dgm:pt>
    <dgm:pt modelId="{36E18019-4179-4870-A9DB-3C49F5077528}" type="parTrans" cxnId="{2C8D788C-5D34-4FDF-BD1F-5A96752DC3DA}">
      <dgm:prSet/>
      <dgm:spPr/>
      <dgm:t>
        <a:bodyPr/>
        <a:lstStyle/>
        <a:p>
          <a:pPr rtl="1"/>
          <a:endParaRPr lang="he-IL" dirty="0"/>
        </a:p>
      </dgm:t>
    </dgm:pt>
    <dgm:pt modelId="{B3A25479-607C-419C-AEDD-09DAC8B77714}" type="sibTrans" cxnId="{2C8D788C-5D34-4FDF-BD1F-5A96752DC3DA}">
      <dgm:prSet/>
      <dgm:spPr/>
      <dgm:t>
        <a:bodyPr/>
        <a:lstStyle/>
        <a:p>
          <a:pPr rtl="1"/>
          <a:endParaRPr lang="he-IL"/>
        </a:p>
      </dgm:t>
    </dgm:pt>
    <dgm:pt modelId="{D5C6D819-C283-410D-B3E5-D0D81F971928}" type="pres">
      <dgm:prSet presAssocID="{D07ABF7C-D2CE-4586-9B9E-4FCB5E650A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7EAB43E9-94A6-4F64-AD91-507ACE4B3DFB}" type="pres">
      <dgm:prSet presAssocID="{F79AF216-0705-4BDD-8BDF-C389D247834D}" presName="hierRoot1" presStyleCnt="0"/>
      <dgm:spPr/>
    </dgm:pt>
    <dgm:pt modelId="{A5E1946D-59CB-4F07-9B60-B02D70934867}" type="pres">
      <dgm:prSet presAssocID="{F79AF216-0705-4BDD-8BDF-C389D247834D}" presName="composite" presStyleCnt="0"/>
      <dgm:spPr/>
    </dgm:pt>
    <dgm:pt modelId="{DA844F99-595F-426D-A498-7E30C61C092B}" type="pres">
      <dgm:prSet presAssocID="{F79AF216-0705-4BDD-8BDF-C389D247834D}" presName="background" presStyleLbl="node0" presStyleIdx="0" presStyleCnt="1"/>
      <dgm:spPr/>
    </dgm:pt>
    <dgm:pt modelId="{1BC2B812-9514-455D-B200-181C70E41164}" type="pres">
      <dgm:prSet presAssocID="{F79AF216-0705-4BDD-8BDF-C389D247834D}" presName="text" presStyleLbl="fgAcc0" presStyleIdx="0" presStyleCnt="1" custScaleX="535865" custLinFactNeighborX="12262" custLinFactNeighborY="28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0F023FF-2E1D-4458-B001-90D3099B8F09}" type="pres">
      <dgm:prSet presAssocID="{F79AF216-0705-4BDD-8BDF-C389D247834D}" presName="hierChild2" presStyleCnt="0"/>
      <dgm:spPr/>
    </dgm:pt>
    <dgm:pt modelId="{5DC73F13-E157-4F33-AD5E-33EF597D6250}" type="pres">
      <dgm:prSet presAssocID="{BCED6DA7-0CBE-4CF2-B418-F4F777C2CEA3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D42C896A-9AB9-4BFA-B850-B4C4C8DF135E}" type="pres">
      <dgm:prSet presAssocID="{CF8CAC49-D2B4-48E8-B86D-05B089ECB2DC}" presName="hierRoot2" presStyleCnt="0"/>
      <dgm:spPr/>
    </dgm:pt>
    <dgm:pt modelId="{665792DF-3CA7-434D-A89C-627F8D80F195}" type="pres">
      <dgm:prSet presAssocID="{CF8CAC49-D2B4-48E8-B86D-05B089ECB2DC}" presName="composite2" presStyleCnt="0"/>
      <dgm:spPr/>
    </dgm:pt>
    <dgm:pt modelId="{C9816B66-0B2F-44E8-B6B1-35E92715182E}" type="pres">
      <dgm:prSet presAssocID="{CF8CAC49-D2B4-48E8-B86D-05B089ECB2DC}" presName="background2" presStyleLbl="node2" presStyleIdx="0" presStyleCnt="2"/>
      <dgm:spPr/>
    </dgm:pt>
    <dgm:pt modelId="{63C0AEA7-87DB-4870-8902-6C9BF73101D8}" type="pres">
      <dgm:prSet presAssocID="{CF8CAC49-D2B4-48E8-B86D-05B089ECB2DC}" presName="text2" presStyleLbl="fgAcc2" presStyleIdx="0" presStyleCnt="2" custScaleX="251723" custScaleY="28966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FF8334F-5553-4DDA-AC53-F253C5CDE307}" type="pres">
      <dgm:prSet presAssocID="{CF8CAC49-D2B4-48E8-B86D-05B089ECB2DC}" presName="hierChild3" presStyleCnt="0"/>
      <dgm:spPr/>
    </dgm:pt>
    <dgm:pt modelId="{5A209BCB-8773-4EC5-8454-5C5E53A6365A}" type="pres">
      <dgm:prSet presAssocID="{36E18019-4179-4870-A9DB-3C49F5077528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FDA18E6D-996D-4DC0-838A-4AB05B125530}" type="pres">
      <dgm:prSet presAssocID="{3853AE5F-D5E3-498F-B0B1-372D50F973C5}" presName="hierRoot2" presStyleCnt="0"/>
      <dgm:spPr/>
    </dgm:pt>
    <dgm:pt modelId="{88181D2A-9690-45F2-966E-76E471FE8568}" type="pres">
      <dgm:prSet presAssocID="{3853AE5F-D5E3-498F-B0B1-372D50F973C5}" presName="composite2" presStyleCnt="0"/>
      <dgm:spPr/>
    </dgm:pt>
    <dgm:pt modelId="{F5EC46E9-CA76-4603-8AF3-9C7ABA3CDE6F}" type="pres">
      <dgm:prSet presAssocID="{3853AE5F-D5E3-498F-B0B1-372D50F973C5}" presName="background2" presStyleLbl="node2" presStyleIdx="1" presStyleCnt="2"/>
      <dgm:spPr/>
    </dgm:pt>
    <dgm:pt modelId="{B7767F45-491E-459E-95E6-D327E2ABD040}" type="pres">
      <dgm:prSet presAssocID="{3853AE5F-D5E3-498F-B0B1-372D50F973C5}" presName="text2" presStyleLbl="fgAcc2" presStyleIdx="1" presStyleCnt="2" custScaleX="384276" custScaleY="28966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0CD7C73-1D21-490B-873C-1605CDAB2F00}" type="pres">
      <dgm:prSet presAssocID="{3853AE5F-D5E3-498F-B0B1-372D50F973C5}" presName="hierChild3" presStyleCnt="0"/>
      <dgm:spPr/>
    </dgm:pt>
  </dgm:ptLst>
  <dgm:cxnLst>
    <dgm:cxn modelId="{E4906624-1269-405C-84AC-79F33F823C45}" type="presOf" srcId="{F79AF216-0705-4BDD-8BDF-C389D247834D}" destId="{1BC2B812-9514-455D-B200-181C70E41164}" srcOrd="0" destOrd="0" presId="urn:microsoft.com/office/officeart/2005/8/layout/hierarchy1"/>
    <dgm:cxn modelId="{8CE744FE-8708-4CF6-A595-B8A76CF798BC}" type="presOf" srcId="{CF8CAC49-D2B4-48E8-B86D-05B089ECB2DC}" destId="{63C0AEA7-87DB-4870-8902-6C9BF73101D8}" srcOrd="0" destOrd="0" presId="urn:microsoft.com/office/officeart/2005/8/layout/hierarchy1"/>
    <dgm:cxn modelId="{59D3A323-75EB-4C71-8A07-270C24DB437F}" srcId="{D07ABF7C-D2CE-4586-9B9E-4FCB5E650A62}" destId="{F79AF216-0705-4BDD-8BDF-C389D247834D}" srcOrd="0" destOrd="0" parTransId="{566E22C5-45C9-4A3B-97AF-4828E0B6ED38}" sibTransId="{CD6B4FDE-5E0F-410B-97BB-5362538D19AC}"/>
    <dgm:cxn modelId="{807ECBFC-972C-49C7-B817-930A8C8A3ED5}" type="presOf" srcId="{D07ABF7C-D2CE-4586-9B9E-4FCB5E650A62}" destId="{D5C6D819-C283-410D-B3E5-D0D81F971928}" srcOrd="0" destOrd="0" presId="urn:microsoft.com/office/officeart/2005/8/layout/hierarchy1"/>
    <dgm:cxn modelId="{42A3EFC7-92B2-4BF4-BDE6-3E27D32C52E4}" srcId="{F79AF216-0705-4BDD-8BDF-C389D247834D}" destId="{CF8CAC49-D2B4-48E8-B86D-05B089ECB2DC}" srcOrd="0" destOrd="0" parTransId="{BCED6DA7-0CBE-4CF2-B418-F4F777C2CEA3}" sibTransId="{D8E9EE54-3D9C-4C4F-8C7B-0D24DAEF09A6}"/>
    <dgm:cxn modelId="{7673C5A7-FC14-440D-BAD0-143EF597FFE9}" type="presOf" srcId="{36E18019-4179-4870-A9DB-3C49F5077528}" destId="{5A209BCB-8773-4EC5-8454-5C5E53A6365A}" srcOrd="0" destOrd="0" presId="urn:microsoft.com/office/officeart/2005/8/layout/hierarchy1"/>
    <dgm:cxn modelId="{2C8D788C-5D34-4FDF-BD1F-5A96752DC3DA}" srcId="{F79AF216-0705-4BDD-8BDF-C389D247834D}" destId="{3853AE5F-D5E3-498F-B0B1-372D50F973C5}" srcOrd="1" destOrd="0" parTransId="{36E18019-4179-4870-A9DB-3C49F5077528}" sibTransId="{B3A25479-607C-419C-AEDD-09DAC8B77714}"/>
    <dgm:cxn modelId="{1739E9EB-3F42-4FC1-A21D-D25BBABEDB6F}" type="presOf" srcId="{3853AE5F-D5E3-498F-B0B1-372D50F973C5}" destId="{B7767F45-491E-459E-95E6-D327E2ABD040}" srcOrd="0" destOrd="0" presId="urn:microsoft.com/office/officeart/2005/8/layout/hierarchy1"/>
    <dgm:cxn modelId="{4F8EE880-AC15-43C9-AF44-8B7720D4DBAC}" type="presOf" srcId="{BCED6DA7-0CBE-4CF2-B418-F4F777C2CEA3}" destId="{5DC73F13-E157-4F33-AD5E-33EF597D6250}" srcOrd="0" destOrd="0" presId="urn:microsoft.com/office/officeart/2005/8/layout/hierarchy1"/>
    <dgm:cxn modelId="{A9475136-6DCA-4925-84A2-0276A30EADC4}" type="presParOf" srcId="{D5C6D819-C283-410D-B3E5-D0D81F971928}" destId="{7EAB43E9-94A6-4F64-AD91-507ACE4B3DFB}" srcOrd="0" destOrd="0" presId="urn:microsoft.com/office/officeart/2005/8/layout/hierarchy1"/>
    <dgm:cxn modelId="{ED48E723-20A6-4070-BA8C-B3FA29BF12EE}" type="presParOf" srcId="{7EAB43E9-94A6-4F64-AD91-507ACE4B3DFB}" destId="{A5E1946D-59CB-4F07-9B60-B02D70934867}" srcOrd="0" destOrd="0" presId="urn:microsoft.com/office/officeart/2005/8/layout/hierarchy1"/>
    <dgm:cxn modelId="{E79AD4A3-3891-4B72-9BAB-9BD1E070F5AA}" type="presParOf" srcId="{A5E1946D-59CB-4F07-9B60-B02D70934867}" destId="{DA844F99-595F-426D-A498-7E30C61C092B}" srcOrd="0" destOrd="0" presId="urn:microsoft.com/office/officeart/2005/8/layout/hierarchy1"/>
    <dgm:cxn modelId="{789FF8FB-0014-4B48-B323-CAE14E2672DA}" type="presParOf" srcId="{A5E1946D-59CB-4F07-9B60-B02D70934867}" destId="{1BC2B812-9514-455D-B200-181C70E41164}" srcOrd="1" destOrd="0" presId="urn:microsoft.com/office/officeart/2005/8/layout/hierarchy1"/>
    <dgm:cxn modelId="{A9A5017D-1A83-4471-9165-8BC63C7B5EDD}" type="presParOf" srcId="{7EAB43E9-94A6-4F64-AD91-507ACE4B3DFB}" destId="{50F023FF-2E1D-4458-B001-90D3099B8F09}" srcOrd="1" destOrd="0" presId="urn:microsoft.com/office/officeart/2005/8/layout/hierarchy1"/>
    <dgm:cxn modelId="{B6B29B43-1CA0-4B9C-847F-89C6B7ED7819}" type="presParOf" srcId="{50F023FF-2E1D-4458-B001-90D3099B8F09}" destId="{5DC73F13-E157-4F33-AD5E-33EF597D6250}" srcOrd="0" destOrd="0" presId="urn:microsoft.com/office/officeart/2005/8/layout/hierarchy1"/>
    <dgm:cxn modelId="{F5E83459-AF99-4EDF-A0D3-E81E0FEDB160}" type="presParOf" srcId="{50F023FF-2E1D-4458-B001-90D3099B8F09}" destId="{D42C896A-9AB9-4BFA-B850-B4C4C8DF135E}" srcOrd="1" destOrd="0" presId="urn:microsoft.com/office/officeart/2005/8/layout/hierarchy1"/>
    <dgm:cxn modelId="{611EFDD5-14DD-486A-B84E-F82CA75B9EE1}" type="presParOf" srcId="{D42C896A-9AB9-4BFA-B850-B4C4C8DF135E}" destId="{665792DF-3CA7-434D-A89C-627F8D80F195}" srcOrd="0" destOrd="0" presId="urn:microsoft.com/office/officeart/2005/8/layout/hierarchy1"/>
    <dgm:cxn modelId="{926000D0-E42E-4D69-8F7B-60C2F6E5D4EA}" type="presParOf" srcId="{665792DF-3CA7-434D-A89C-627F8D80F195}" destId="{C9816B66-0B2F-44E8-B6B1-35E92715182E}" srcOrd="0" destOrd="0" presId="urn:microsoft.com/office/officeart/2005/8/layout/hierarchy1"/>
    <dgm:cxn modelId="{181F794C-1023-4878-8EF4-728FED4BB72E}" type="presParOf" srcId="{665792DF-3CA7-434D-A89C-627F8D80F195}" destId="{63C0AEA7-87DB-4870-8902-6C9BF73101D8}" srcOrd="1" destOrd="0" presId="urn:microsoft.com/office/officeart/2005/8/layout/hierarchy1"/>
    <dgm:cxn modelId="{2562E086-3C9C-4526-AE3C-DD0173AE4D4B}" type="presParOf" srcId="{D42C896A-9AB9-4BFA-B850-B4C4C8DF135E}" destId="{5FF8334F-5553-4DDA-AC53-F253C5CDE307}" srcOrd="1" destOrd="0" presId="urn:microsoft.com/office/officeart/2005/8/layout/hierarchy1"/>
    <dgm:cxn modelId="{435DA317-6EEA-4DAC-BADA-9A7F23171D88}" type="presParOf" srcId="{50F023FF-2E1D-4458-B001-90D3099B8F09}" destId="{5A209BCB-8773-4EC5-8454-5C5E53A6365A}" srcOrd="2" destOrd="0" presId="urn:microsoft.com/office/officeart/2005/8/layout/hierarchy1"/>
    <dgm:cxn modelId="{1F35DF33-DB28-4A60-B4E2-4370731B4E6F}" type="presParOf" srcId="{50F023FF-2E1D-4458-B001-90D3099B8F09}" destId="{FDA18E6D-996D-4DC0-838A-4AB05B125530}" srcOrd="3" destOrd="0" presId="urn:microsoft.com/office/officeart/2005/8/layout/hierarchy1"/>
    <dgm:cxn modelId="{80A5EE72-8290-43E7-90A8-9C4408D9F129}" type="presParOf" srcId="{FDA18E6D-996D-4DC0-838A-4AB05B125530}" destId="{88181D2A-9690-45F2-966E-76E471FE8568}" srcOrd="0" destOrd="0" presId="urn:microsoft.com/office/officeart/2005/8/layout/hierarchy1"/>
    <dgm:cxn modelId="{638E1206-4120-45EB-AC80-78FA9BDD53E2}" type="presParOf" srcId="{88181D2A-9690-45F2-966E-76E471FE8568}" destId="{F5EC46E9-CA76-4603-8AF3-9C7ABA3CDE6F}" srcOrd="0" destOrd="0" presId="urn:microsoft.com/office/officeart/2005/8/layout/hierarchy1"/>
    <dgm:cxn modelId="{618563B2-3A56-447F-B71F-8D914D32D297}" type="presParOf" srcId="{88181D2A-9690-45F2-966E-76E471FE8568}" destId="{B7767F45-491E-459E-95E6-D327E2ABD040}" srcOrd="1" destOrd="0" presId="urn:microsoft.com/office/officeart/2005/8/layout/hierarchy1"/>
    <dgm:cxn modelId="{D72394AF-F79D-420E-8042-A67A21EE4DC1}" type="presParOf" srcId="{FDA18E6D-996D-4DC0-838A-4AB05B125530}" destId="{90CD7C73-1D21-490B-873C-1605CDAB2F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ABF7C-D2CE-4586-9B9E-4FCB5E650A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9AF216-0705-4BDD-8BDF-C389D247834D}">
      <dgm:prSet phldrT="[טקסט]" custT="1"/>
      <dgm:spPr/>
      <dgm:t>
        <a:bodyPr/>
        <a:lstStyle/>
        <a:p>
          <a:pPr rtl="1"/>
          <a:r>
            <a:rPr lang="ar-JO" sz="1800" dirty="0" smtClean="0"/>
            <a:t>يؤدي استبدال قاعدة واحدة بقاعدة أخرى </a:t>
          </a:r>
          <a:r>
            <a:rPr lang="ar-JO" sz="1800" dirty="0" err="1" smtClean="0"/>
            <a:t>الى</a:t>
          </a:r>
          <a:r>
            <a:rPr lang="ar-JO" sz="1800" dirty="0" smtClean="0"/>
            <a:t> تغيير كلمة السر المحتوية على هذه القاعدة , لكلمة سر تُشفِّر </a:t>
          </a:r>
          <a:r>
            <a:rPr lang="ar-JO" sz="1800" dirty="0" err="1" smtClean="0"/>
            <a:t>الى</a:t>
          </a:r>
          <a:r>
            <a:rPr lang="ar-JO" sz="1800" dirty="0" smtClean="0"/>
            <a:t> :</a:t>
          </a:r>
          <a:endParaRPr lang="he-IL" sz="1800" dirty="0" smtClean="0"/>
        </a:p>
        <a:p>
          <a:pPr rtl="1"/>
          <a:endParaRPr lang="he-IL" sz="1800" dirty="0"/>
        </a:p>
      </dgm:t>
    </dgm:pt>
    <dgm:pt modelId="{566E22C5-45C9-4A3B-97AF-4828E0B6ED38}" type="par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D6B4FDE-5E0F-410B-97BB-5362538D19AC}" type="sib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F8CAC49-D2B4-48E8-B86D-05B089ECB2DC}">
      <dgm:prSet phldrT="[טקסט]" custT="1"/>
      <dgm:spPr/>
      <dgm:t>
        <a:bodyPr/>
        <a:lstStyle/>
        <a:p>
          <a:pPr rtl="1"/>
          <a:r>
            <a:rPr lang="ar-JO" sz="1800" dirty="0" smtClean="0"/>
            <a:t>حامض أميني آخر</a:t>
          </a:r>
          <a:endParaRPr lang="he-IL" sz="1800" dirty="0" smtClean="0"/>
        </a:p>
      </dgm:t>
    </dgm:pt>
    <dgm:pt modelId="{BCED6DA7-0CBE-4CF2-B418-F4F777C2CEA3}" type="parTrans" cxnId="{42A3EFC7-92B2-4BF4-BDE6-3E27D32C52E4}">
      <dgm:prSet/>
      <dgm:spPr/>
      <dgm:t>
        <a:bodyPr/>
        <a:lstStyle/>
        <a:p>
          <a:pPr rtl="1"/>
          <a:endParaRPr lang="he-IL" dirty="0"/>
        </a:p>
      </dgm:t>
    </dgm:pt>
    <dgm:pt modelId="{D8E9EE54-3D9C-4C4F-8C7B-0D24DAEF09A6}" type="sibTrans" cxnId="{42A3EFC7-92B2-4BF4-BDE6-3E27D32C52E4}">
      <dgm:prSet/>
      <dgm:spPr/>
      <dgm:t>
        <a:bodyPr/>
        <a:lstStyle/>
        <a:p>
          <a:pPr rtl="1"/>
          <a:endParaRPr lang="he-IL"/>
        </a:p>
      </dgm:t>
    </dgm:pt>
    <dgm:pt modelId="{3853AE5F-D5E3-498F-B0B1-372D50F973C5}">
      <dgm:prSet phldrT="[טקסט]" custT="1"/>
      <dgm:spPr/>
      <dgm:t>
        <a:bodyPr/>
        <a:lstStyle/>
        <a:p>
          <a:pPr rtl="1"/>
          <a:endParaRPr lang="he-IL" sz="1800" dirty="0" smtClean="0"/>
        </a:p>
        <a:p>
          <a:pPr rtl="1"/>
          <a:endParaRPr lang="he-IL" sz="1800" dirty="0" smtClean="0"/>
        </a:p>
        <a:p>
          <a:pPr rtl="1"/>
          <a:r>
            <a:rPr lang="ar-JO" sz="1800" dirty="0" smtClean="0"/>
            <a:t>نفس الحامض </a:t>
          </a:r>
          <a:r>
            <a:rPr lang="ar-JO" sz="1800" dirty="0" err="1" smtClean="0"/>
            <a:t>الأميني</a:t>
          </a:r>
          <a:endParaRPr lang="he-IL" sz="1800" dirty="0" smtClean="0"/>
        </a:p>
        <a:p>
          <a:pPr rtl="1"/>
          <a:endParaRPr lang="he-IL" sz="1800" dirty="0" smtClean="0"/>
        </a:p>
        <a:p>
          <a:pPr rtl="1"/>
          <a:endParaRPr lang="he-IL" sz="1800" dirty="0"/>
        </a:p>
      </dgm:t>
    </dgm:pt>
    <dgm:pt modelId="{36E18019-4179-4870-A9DB-3C49F5077528}" type="parTrans" cxnId="{2C8D788C-5D34-4FDF-BD1F-5A96752DC3DA}">
      <dgm:prSet/>
      <dgm:spPr/>
      <dgm:t>
        <a:bodyPr/>
        <a:lstStyle/>
        <a:p>
          <a:pPr rtl="1"/>
          <a:endParaRPr lang="he-IL" dirty="0"/>
        </a:p>
      </dgm:t>
    </dgm:pt>
    <dgm:pt modelId="{B3A25479-607C-419C-AEDD-09DAC8B77714}" type="sibTrans" cxnId="{2C8D788C-5D34-4FDF-BD1F-5A96752DC3DA}">
      <dgm:prSet/>
      <dgm:spPr/>
      <dgm:t>
        <a:bodyPr/>
        <a:lstStyle/>
        <a:p>
          <a:pPr rtl="1"/>
          <a:endParaRPr lang="he-IL"/>
        </a:p>
      </dgm:t>
    </dgm:pt>
    <dgm:pt modelId="{14ABF01A-8761-429B-8900-B3B8880CB929}">
      <dgm:prSet custT="1"/>
      <dgm:spPr/>
      <dgm:t>
        <a:bodyPr/>
        <a:lstStyle/>
        <a:p>
          <a:pPr rtl="1"/>
          <a:r>
            <a:rPr lang="ar-JO" sz="1800" dirty="0" smtClean="0"/>
            <a:t>وقف الترجمة</a:t>
          </a:r>
          <a:endParaRPr lang="he-IL" sz="1800" dirty="0"/>
        </a:p>
      </dgm:t>
    </dgm:pt>
    <dgm:pt modelId="{788B4FB8-6642-46B5-9460-42A16201AA15}" type="parTrans" cxnId="{48756E81-71B7-42CE-A92D-FF4C13E78637}">
      <dgm:prSet/>
      <dgm:spPr/>
      <dgm:t>
        <a:bodyPr/>
        <a:lstStyle/>
        <a:p>
          <a:pPr rtl="1"/>
          <a:endParaRPr lang="he-IL" dirty="0"/>
        </a:p>
      </dgm:t>
    </dgm:pt>
    <dgm:pt modelId="{5B279A2C-8A4C-4E1A-B2C9-FBFAF3CAAF7B}" type="sibTrans" cxnId="{48756E81-71B7-42CE-A92D-FF4C13E78637}">
      <dgm:prSet/>
      <dgm:spPr/>
      <dgm:t>
        <a:bodyPr/>
        <a:lstStyle/>
        <a:p>
          <a:pPr rtl="1"/>
          <a:endParaRPr lang="he-IL"/>
        </a:p>
      </dgm:t>
    </dgm:pt>
    <dgm:pt modelId="{28902285-E95D-4DEA-A85B-C5D43E89343C}">
      <dgm:prSet custT="1"/>
      <dgm:spPr/>
      <dgm:t>
        <a:bodyPr/>
        <a:lstStyle/>
        <a:p>
          <a:pPr rtl="1"/>
          <a:r>
            <a:rPr lang="ar-JO" sz="1800" dirty="0" smtClean="0">
              <a:solidFill>
                <a:schemeClr val="tx1"/>
              </a:solidFill>
            </a:rPr>
            <a:t>لا يوجد تغيير</a:t>
          </a:r>
          <a:endParaRPr lang="he-IL" sz="1800" dirty="0">
            <a:solidFill>
              <a:schemeClr val="tx1"/>
            </a:solidFill>
          </a:endParaRPr>
        </a:p>
      </dgm:t>
    </dgm:pt>
    <dgm:pt modelId="{34201B09-B736-435D-864F-8DDA68B3331C}" type="parTrans" cxnId="{5FB63739-D69A-4D63-9E43-DB18BE983B75}">
      <dgm:prSet/>
      <dgm:spPr/>
      <dgm:t>
        <a:bodyPr/>
        <a:lstStyle/>
        <a:p>
          <a:pPr rtl="1"/>
          <a:endParaRPr lang="he-IL" dirty="0"/>
        </a:p>
      </dgm:t>
    </dgm:pt>
    <dgm:pt modelId="{E4844079-090E-411B-A8BC-BC68D13566B2}" type="sibTrans" cxnId="{5FB63739-D69A-4D63-9E43-DB18BE983B75}">
      <dgm:prSet/>
      <dgm:spPr/>
      <dgm:t>
        <a:bodyPr/>
        <a:lstStyle/>
        <a:p>
          <a:pPr rtl="1"/>
          <a:endParaRPr lang="he-IL"/>
        </a:p>
      </dgm:t>
    </dgm:pt>
    <dgm:pt modelId="{BCF7106F-7A0E-4F12-A612-21760B0F384B}">
      <dgm:prSet custT="1"/>
      <dgm:spPr/>
      <dgm:t>
        <a:bodyPr/>
        <a:lstStyle/>
        <a:p>
          <a:pPr rtl="1"/>
          <a:r>
            <a:rPr lang="ar-JO" sz="1800" dirty="0" smtClean="0">
              <a:solidFill>
                <a:schemeClr val="tx1"/>
              </a:solidFill>
            </a:rPr>
            <a:t>يتغير حامض أميني واحد في الزلال</a:t>
          </a:r>
          <a:endParaRPr lang="he-IL" sz="1800" dirty="0">
            <a:solidFill>
              <a:schemeClr val="tx1"/>
            </a:solidFill>
          </a:endParaRPr>
        </a:p>
      </dgm:t>
    </dgm:pt>
    <dgm:pt modelId="{1E078CCF-B5C5-4685-96B3-15139F218CA5}" type="parTrans" cxnId="{A722A258-B680-4C53-8754-0C73762027E3}">
      <dgm:prSet/>
      <dgm:spPr/>
      <dgm:t>
        <a:bodyPr/>
        <a:lstStyle/>
        <a:p>
          <a:pPr rtl="1"/>
          <a:endParaRPr lang="he-IL" dirty="0"/>
        </a:p>
      </dgm:t>
    </dgm:pt>
    <dgm:pt modelId="{D88CBF76-9E5A-4572-845A-B405198AA4C7}" type="sibTrans" cxnId="{A722A258-B680-4C53-8754-0C73762027E3}">
      <dgm:prSet/>
      <dgm:spPr/>
      <dgm:t>
        <a:bodyPr/>
        <a:lstStyle/>
        <a:p>
          <a:pPr rtl="1"/>
          <a:endParaRPr lang="he-IL"/>
        </a:p>
      </dgm:t>
    </dgm:pt>
    <dgm:pt modelId="{911FA041-79A1-47EB-BD20-B6A9627D3F3C}">
      <dgm:prSet custT="1"/>
      <dgm:spPr/>
      <dgm:t>
        <a:bodyPr/>
        <a:lstStyle/>
        <a:p>
          <a:pPr rtl="1"/>
          <a:r>
            <a:rPr lang="ar-JO" sz="1800" dirty="0" smtClean="0"/>
            <a:t>زلال أقصر من المعتاد</a:t>
          </a:r>
          <a:r>
            <a:rPr lang="he-IL" sz="1800" dirty="0" smtClean="0"/>
            <a:t>*</a:t>
          </a:r>
          <a:endParaRPr lang="he-IL" sz="1800" dirty="0"/>
        </a:p>
      </dgm:t>
    </dgm:pt>
    <dgm:pt modelId="{7C92EA79-5555-4335-8D45-480DDDAE3486}" type="parTrans" cxnId="{0354600E-0C7C-4C3B-B99E-65C0A1784557}">
      <dgm:prSet/>
      <dgm:spPr/>
      <dgm:t>
        <a:bodyPr/>
        <a:lstStyle/>
        <a:p>
          <a:pPr rtl="1"/>
          <a:endParaRPr lang="he-IL" dirty="0"/>
        </a:p>
      </dgm:t>
    </dgm:pt>
    <dgm:pt modelId="{9BF98CAA-5BC6-4D89-8FD3-F92B3F2E9D74}" type="sibTrans" cxnId="{0354600E-0C7C-4C3B-B99E-65C0A1784557}">
      <dgm:prSet/>
      <dgm:spPr/>
      <dgm:t>
        <a:bodyPr/>
        <a:lstStyle/>
        <a:p>
          <a:pPr rtl="1"/>
          <a:endParaRPr lang="he-IL"/>
        </a:p>
      </dgm:t>
    </dgm:pt>
    <dgm:pt modelId="{D5C6D819-C283-410D-B3E5-D0D81F971928}" type="pres">
      <dgm:prSet presAssocID="{D07ABF7C-D2CE-4586-9B9E-4FCB5E650A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7EAB43E9-94A6-4F64-AD91-507ACE4B3DFB}" type="pres">
      <dgm:prSet presAssocID="{F79AF216-0705-4BDD-8BDF-C389D247834D}" presName="hierRoot1" presStyleCnt="0"/>
      <dgm:spPr/>
    </dgm:pt>
    <dgm:pt modelId="{A5E1946D-59CB-4F07-9B60-B02D70934867}" type="pres">
      <dgm:prSet presAssocID="{F79AF216-0705-4BDD-8BDF-C389D247834D}" presName="composite" presStyleCnt="0"/>
      <dgm:spPr/>
    </dgm:pt>
    <dgm:pt modelId="{DA844F99-595F-426D-A498-7E30C61C092B}" type="pres">
      <dgm:prSet presAssocID="{F79AF216-0705-4BDD-8BDF-C389D247834D}" presName="background" presStyleLbl="node0" presStyleIdx="0" presStyleCnt="1"/>
      <dgm:spPr/>
    </dgm:pt>
    <dgm:pt modelId="{1BC2B812-9514-455D-B200-181C70E41164}" type="pres">
      <dgm:prSet presAssocID="{F79AF216-0705-4BDD-8BDF-C389D247834D}" presName="text" presStyleLbl="fgAcc0" presStyleIdx="0" presStyleCnt="1" custScaleX="535865" custLinFactNeighborX="12262" custLinFactNeighborY="28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0F023FF-2E1D-4458-B001-90D3099B8F09}" type="pres">
      <dgm:prSet presAssocID="{F79AF216-0705-4BDD-8BDF-C389D247834D}" presName="hierChild2" presStyleCnt="0"/>
      <dgm:spPr/>
    </dgm:pt>
    <dgm:pt modelId="{A61F2C68-C9EE-48FA-9B32-63B5863A1236}" type="pres">
      <dgm:prSet presAssocID="{788B4FB8-6642-46B5-9460-42A16201AA15}" presName="Name10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59D4FF3A-B0AF-4698-92D3-C0150AC38913}" type="pres">
      <dgm:prSet presAssocID="{14ABF01A-8761-429B-8900-B3B8880CB929}" presName="hierRoot2" presStyleCnt="0"/>
      <dgm:spPr/>
    </dgm:pt>
    <dgm:pt modelId="{B89C0015-36FA-49AA-975C-231B89770E56}" type="pres">
      <dgm:prSet presAssocID="{14ABF01A-8761-429B-8900-B3B8880CB929}" presName="composite2" presStyleCnt="0"/>
      <dgm:spPr/>
    </dgm:pt>
    <dgm:pt modelId="{C1C94787-D866-4433-A55C-484DF5D9BCDF}" type="pres">
      <dgm:prSet presAssocID="{14ABF01A-8761-429B-8900-B3B8880CB929}" presName="background2" presStyleLbl="node2" presStyleIdx="0" presStyleCnt="3"/>
      <dgm:spPr/>
    </dgm:pt>
    <dgm:pt modelId="{7DA83C8E-50CB-481B-83CE-FA59584C93DC}" type="pres">
      <dgm:prSet presAssocID="{14ABF01A-8761-429B-8900-B3B8880CB929}" presName="text2" presStyleLbl="fgAcc2" presStyleIdx="0" presStyleCnt="3" custScaleX="157795" custScaleY="5113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63BBECC-8EE4-458B-A470-9451005F539C}" type="pres">
      <dgm:prSet presAssocID="{14ABF01A-8761-429B-8900-B3B8880CB929}" presName="hierChild3" presStyleCnt="0"/>
      <dgm:spPr/>
    </dgm:pt>
    <dgm:pt modelId="{4E763F8B-2F7F-4714-A8D7-B6A1CD69AE4F}" type="pres">
      <dgm:prSet presAssocID="{7C92EA79-5555-4335-8D45-480DDDAE3486}" presName="Name17" presStyleLbl="parChTrans1D3" presStyleIdx="0" presStyleCnt="3"/>
      <dgm:spPr/>
      <dgm:t>
        <a:bodyPr/>
        <a:lstStyle/>
        <a:p>
          <a:pPr rtl="1"/>
          <a:endParaRPr lang="he-IL"/>
        </a:p>
      </dgm:t>
    </dgm:pt>
    <dgm:pt modelId="{4D1A4F53-F363-43DA-8283-CF625EBFB573}" type="pres">
      <dgm:prSet presAssocID="{911FA041-79A1-47EB-BD20-B6A9627D3F3C}" presName="hierRoot3" presStyleCnt="0"/>
      <dgm:spPr/>
    </dgm:pt>
    <dgm:pt modelId="{E6047E01-9312-47C6-8844-48753D238CC6}" type="pres">
      <dgm:prSet presAssocID="{911FA041-79A1-47EB-BD20-B6A9627D3F3C}" presName="composite3" presStyleCnt="0"/>
      <dgm:spPr/>
    </dgm:pt>
    <dgm:pt modelId="{C69C648C-6590-4E3B-AD9A-00C401DC8819}" type="pres">
      <dgm:prSet presAssocID="{911FA041-79A1-47EB-BD20-B6A9627D3F3C}" presName="background3" presStyleLbl="node3" presStyleIdx="0" presStyleCnt="3"/>
      <dgm:spPr/>
    </dgm:pt>
    <dgm:pt modelId="{9907C5BD-31DC-4989-871D-979CDEBE8FB0}" type="pres">
      <dgm:prSet presAssocID="{911FA041-79A1-47EB-BD20-B6A9627D3F3C}" presName="text3" presStyleLbl="fgAcc3" presStyleIdx="0" presStyleCnt="3" custLinFactNeighborX="-2401" custLinFactNeighborY="529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851B68F-0F0E-4169-8E44-CD0A02227402}" type="pres">
      <dgm:prSet presAssocID="{911FA041-79A1-47EB-BD20-B6A9627D3F3C}" presName="hierChild4" presStyleCnt="0"/>
      <dgm:spPr/>
    </dgm:pt>
    <dgm:pt modelId="{5DC73F13-E157-4F33-AD5E-33EF597D6250}" type="pres">
      <dgm:prSet presAssocID="{BCED6DA7-0CBE-4CF2-B418-F4F777C2CEA3}" presName="Name10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D42C896A-9AB9-4BFA-B850-B4C4C8DF135E}" type="pres">
      <dgm:prSet presAssocID="{CF8CAC49-D2B4-48E8-B86D-05B089ECB2DC}" presName="hierRoot2" presStyleCnt="0"/>
      <dgm:spPr/>
    </dgm:pt>
    <dgm:pt modelId="{665792DF-3CA7-434D-A89C-627F8D80F195}" type="pres">
      <dgm:prSet presAssocID="{CF8CAC49-D2B4-48E8-B86D-05B089ECB2DC}" presName="composite2" presStyleCnt="0"/>
      <dgm:spPr/>
    </dgm:pt>
    <dgm:pt modelId="{C9816B66-0B2F-44E8-B6B1-35E92715182E}" type="pres">
      <dgm:prSet presAssocID="{CF8CAC49-D2B4-48E8-B86D-05B089ECB2DC}" presName="background2" presStyleLbl="node2" presStyleIdx="1" presStyleCnt="3"/>
      <dgm:spPr/>
    </dgm:pt>
    <dgm:pt modelId="{63C0AEA7-87DB-4870-8902-6C9BF73101D8}" type="pres">
      <dgm:prSet presAssocID="{CF8CAC49-D2B4-48E8-B86D-05B089ECB2DC}" presName="text2" presStyleLbl="fgAcc2" presStyleIdx="1" presStyleCnt="3" custScaleX="156313" custScaleY="5113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FF8334F-5553-4DDA-AC53-F253C5CDE307}" type="pres">
      <dgm:prSet presAssocID="{CF8CAC49-D2B4-48E8-B86D-05B089ECB2DC}" presName="hierChild3" presStyleCnt="0"/>
      <dgm:spPr/>
    </dgm:pt>
    <dgm:pt modelId="{BA26AF77-8907-40AC-9FA3-7FE2C6D08733}" type="pres">
      <dgm:prSet presAssocID="{1E078CCF-B5C5-4685-96B3-15139F218CA5}" presName="Name17" presStyleLbl="parChTrans1D3" presStyleIdx="1" presStyleCnt="3"/>
      <dgm:spPr/>
      <dgm:t>
        <a:bodyPr/>
        <a:lstStyle/>
        <a:p>
          <a:pPr rtl="1"/>
          <a:endParaRPr lang="he-IL"/>
        </a:p>
      </dgm:t>
    </dgm:pt>
    <dgm:pt modelId="{57F9E4C7-677F-44E8-9BF2-6CEA9BED1382}" type="pres">
      <dgm:prSet presAssocID="{BCF7106F-7A0E-4F12-A612-21760B0F384B}" presName="hierRoot3" presStyleCnt="0"/>
      <dgm:spPr/>
    </dgm:pt>
    <dgm:pt modelId="{06712F69-07B2-499A-A449-94A9496FD16C}" type="pres">
      <dgm:prSet presAssocID="{BCF7106F-7A0E-4F12-A612-21760B0F384B}" presName="composite3" presStyleCnt="0"/>
      <dgm:spPr/>
    </dgm:pt>
    <dgm:pt modelId="{3258EFD0-EACD-4FA6-8FB4-A4D04CE02099}" type="pres">
      <dgm:prSet presAssocID="{BCF7106F-7A0E-4F12-A612-21760B0F384B}" presName="background3" presStyleLbl="node3" presStyleIdx="1" presStyleCnt="3"/>
      <dgm:spPr/>
    </dgm:pt>
    <dgm:pt modelId="{165FC457-8D34-4F27-A44B-953ECFAC00AD}" type="pres">
      <dgm:prSet presAssocID="{BCF7106F-7A0E-4F12-A612-21760B0F384B}" presName="text3" presStyleLbl="fgAcc3" presStyleIdx="1" presStyleCnt="3" custScaleX="184042" custLinFactNeighborX="1802" custLinFactNeighborY="5297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65D0577-1C3E-41E9-A767-6A0EA6CEAACB}" type="pres">
      <dgm:prSet presAssocID="{BCF7106F-7A0E-4F12-A612-21760B0F384B}" presName="hierChild4" presStyleCnt="0"/>
      <dgm:spPr/>
    </dgm:pt>
    <dgm:pt modelId="{5A209BCB-8773-4EC5-8454-5C5E53A6365A}" type="pres">
      <dgm:prSet presAssocID="{36E18019-4179-4870-A9DB-3C49F5077528}" presName="Name10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FDA18E6D-996D-4DC0-838A-4AB05B125530}" type="pres">
      <dgm:prSet presAssocID="{3853AE5F-D5E3-498F-B0B1-372D50F973C5}" presName="hierRoot2" presStyleCnt="0"/>
      <dgm:spPr/>
    </dgm:pt>
    <dgm:pt modelId="{88181D2A-9690-45F2-966E-76E471FE8568}" type="pres">
      <dgm:prSet presAssocID="{3853AE5F-D5E3-498F-B0B1-372D50F973C5}" presName="composite2" presStyleCnt="0"/>
      <dgm:spPr/>
    </dgm:pt>
    <dgm:pt modelId="{F5EC46E9-CA76-4603-8AF3-9C7ABA3CDE6F}" type="pres">
      <dgm:prSet presAssocID="{3853AE5F-D5E3-498F-B0B1-372D50F973C5}" presName="background2" presStyleLbl="node2" presStyleIdx="2" presStyleCnt="3"/>
      <dgm:spPr/>
    </dgm:pt>
    <dgm:pt modelId="{B7767F45-491E-459E-95E6-D327E2ABD040}" type="pres">
      <dgm:prSet presAssocID="{3853AE5F-D5E3-498F-B0B1-372D50F973C5}" presName="text2" presStyleLbl="fgAcc2" presStyleIdx="2" presStyleCnt="3" custScaleX="212618" custScaleY="4707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0CD7C73-1D21-490B-873C-1605CDAB2F00}" type="pres">
      <dgm:prSet presAssocID="{3853AE5F-D5E3-498F-B0B1-372D50F973C5}" presName="hierChild3" presStyleCnt="0"/>
      <dgm:spPr/>
    </dgm:pt>
    <dgm:pt modelId="{04DDF4C1-4772-4F5A-A91B-B33D68D63E21}" type="pres">
      <dgm:prSet presAssocID="{34201B09-B736-435D-864F-8DDA68B3331C}" presName="Name17" presStyleLbl="parChTrans1D3" presStyleIdx="2" presStyleCnt="3"/>
      <dgm:spPr/>
      <dgm:t>
        <a:bodyPr/>
        <a:lstStyle/>
        <a:p>
          <a:pPr rtl="1"/>
          <a:endParaRPr lang="he-IL"/>
        </a:p>
      </dgm:t>
    </dgm:pt>
    <dgm:pt modelId="{A4DF6536-902F-4294-A87F-6617975E0700}" type="pres">
      <dgm:prSet presAssocID="{28902285-E95D-4DEA-A85B-C5D43E89343C}" presName="hierRoot3" presStyleCnt="0"/>
      <dgm:spPr/>
    </dgm:pt>
    <dgm:pt modelId="{DD52A1DB-B50C-4EC9-91F6-8E9B83B8B116}" type="pres">
      <dgm:prSet presAssocID="{28902285-E95D-4DEA-A85B-C5D43E89343C}" presName="composite3" presStyleCnt="0"/>
      <dgm:spPr/>
    </dgm:pt>
    <dgm:pt modelId="{167A1896-6E50-4B42-9203-49809D9B0A30}" type="pres">
      <dgm:prSet presAssocID="{28902285-E95D-4DEA-A85B-C5D43E89343C}" presName="background3" presStyleLbl="node3" presStyleIdx="2" presStyleCnt="3"/>
      <dgm:spPr/>
    </dgm:pt>
    <dgm:pt modelId="{38A3E403-97AD-4F64-93E0-61253F4F33AC}" type="pres">
      <dgm:prSet presAssocID="{28902285-E95D-4DEA-A85B-C5D43E89343C}" presName="text3" presStyleLbl="fgAcc3" presStyleIdx="2" presStyleCnt="3" custLinFactNeighborX="-779" custLinFactNeighborY="6581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1CB9967-A890-44D3-ABCD-C189B77E636E}" type="pres">
      <dgm:prSet presAssocID="{28902285-E95D-4DEA-A85B-C5D43E89343C}" presName="hierChild4" presStyleCnt="0"/>
      <dgm:spPr/>
    </dgm:pt>
  </dgm:ptLst>
  <dgm:cxnLst>
    <dgm:cxn modelId="{42A3EFC7-92B2-4BF4-BDE6-3E27D32C52E4}" srcId="{F79AF216-0705-4BDD-8BDF-C389D247834D}" destId="{CF8CAC49-D2B4-48E8-B86D-05B089ECB2DC}" srcOrd="1" destOrd="0" parTransId="{BCED6DA7-0CBE-4CF2-B418-F4F777C2CEA3}" sibTransId="{D8E9EE54-3D9C-4C4F-8C7B-0D24DAEF09A6}"/>
    <dgm:cxn modelId="{2C8D788C-5D34-4FDF-BD1F-5A96752DC3DA}" srcId="{F79AF216-0705-4BDD-8BDF-C389D247834D}" destId="{3853AE5F-D5E3-498F-B0B1-372D50F973C5}" srcOrd="2" destOrd="0" parTransId="{36E18019-4179-4870-A9DB-3C49F5077528}" sibTransId="{B3A25479-607C-419C-AEDD-09DAC8B77714}"/>
    <dgm:cxn modelId="{A5BFDB2D-3F8D-4A88-AA15-3EA34144D1DB}" type="presOf" srcId="{3853AE5F-D5E3-498F-B0B1-372D50F973C5}" destId="{B7767F45-491E-459E-95E6-D327E2ABD040}" srcOrd="0" destOrd="0" presId="urn:microsoft.com/office/officeart/2005/8/layout/hierarchy1"/>
    <dgm:cxn modelId="{AD8D72BD-D0B4-42C7-BD4A-6BEF0A2114C5}" type="presOf" srcId="{1E078CCF-B5C5-4685-96B3-15139F218CA5}" destId="{BA26AF77-8907-40AC-9FA3-7FE2C6D08733}" srcOrd="0" destOrd="0" presId="urn:microsoft.com/office/officeart/2005/8/layout/hierarchy1"/>
    <dgm:cxn modelId="{28FD832D-EBB8-42F2-B96D-5FBE2CBFDC1A}" type="presOf" srcId="{F79AF216-0705-4BDD-8BDF-C389D247834D}" destId="{1BC2B812-9514-455D-B200-181C70E41164}" srcOrd="0" destOrd="0" presId="urn:microsoft.com/office/officeart/2005/8/layout/hierarchy1"/>
    <dgm:cxn modelId="{5D313E63-2A92-4513-8FD0-69B8DD06BE3E}" type="presOf" srcId="{7C92EA79-5555-4335-8D45-480DDDAE3486}" destId="{4E763F8B-2F7F-4714-A8D7-B6A1CD69AE4F}" srcOrd="0" destOrd="0" presId="urn:microsoft.com/office/officeart/2005/8/layout/hierarchy1"/>
    <dgm:cxn modelId="{90907A8D-8293-4AD5-987D-C940D7E4A197}" type="presOf" srcId="{788B4FB8-6642-46B5-9460-42A16201AA15}" destId="{A61F2C68-C9EE-48FA-9B32-63B5863A1236}" srcOrd="0" destOrd="0" presId="urn:microsoft.com/office/officeart/2005/8/layout/hierarchy1"/>
    <dgm:cxn modelId="{A4FE732C-979C-42C9-9283-AADDAE78C4F8}" type="presOf" srcId="{BCED6DA7-0CBE-4CF2-B418-F4F777C2CEA3}" destId="{5DC73F13-E157-4F33-AD5E-33EF597D6250}" srcOrd="0" destOrd="0" presId="urn:microsoft.com/office/officeart/2005/8/layout/hierarchy1"/>
    <dgm:cxn modelId="{59D3A323-75EB-4C71-8A07-270C24DB437F}" srcId="{D07ABF7C-D2CE-4586-9B9E-4FCB5E650A62}" destId="{F79AF216-0705-4BDD-8BDF-C389D247834D}" srcOrd="0" destOrd="0" parTransId="{566E22C5-45C9-4A3B-97AF-4828E0B6ED38}" sibTransId="{CD6B4FDE-5E0F-410B-97BB-5362538D19AC}"/>
    <dgm:cxn modelId="{8C67208B-3F62-477F-AFEA-39C753E78717}" type="presOf" srcId="{CF8CAC49-D2B4-48E8-B86D-05B089ECB2DC}" destId="{63C0AEA7-87DB-4870-8902-6C9BF73101D8}" srcOrd="0" destOrd="0" presId="urn:microsoft.com/office/officeart/2005/8/layout/hierarchy1"/>
    <dgm:cxn modelId="{C4895F79-A698-4FCD-98B1-6E53882183EE}" type="presOf" srcId="{34201B09-B736-435D-864F-8DDA68B3331C}" destId="{04DDF4C1-4772-4F5A-A91B-B33D68D63E21}" srcOrd="0" destOrd="0" presId="urn:microsoft.com/office/officeart/2005/8/layout/hierarchy1"/>
    <dgm:cxn modelId="{A722A258-B680-4C53-8754-0C73762027E3}" srcId="{CF8CAC49-D2B4-48E8-B86D-05B089ECB2DC}" destId="{BCF7106F-7A0E-4F12-A612-21760B0F384B}" srcOrd="0" destOrd="0" parTransId="{1E078CCF-B5C5-4685-96B3-15139F218CA5}" sibTransId="{D88CBF76-9E5A-4572-845A-B405198AA4C7}"/>
    <dgm:cxn modelId="{5FB63739-D69A-4D63-9E43-DB18BE983B75}" srcId="{3853AE5F-D5E3-498F-B0B1-372D50F973C5}" destId="{28902285-E95D-4DEA-A85B-C5D43E89343C}" srcOrd="0" destOrd="0" parTransId="{34201B09-B736-435D-864F-8DDA68B3331C}" sibTransId="{E4844079-090E-411B-A8BC-BC68D13566B2}"/>
    <dgm:cxn modelId="{44DB48D8-363E-4973-8687-BBE00F4F299A}" type="presOf" srcId="{36E18019-4179-4870-A9DB-3C49F5077528}" destId="{5A209BCB-8773-4EC5-8454-5C5E53A6365A}" srcOrd="0" destOrd="0" presId="urn:microsoft.com/office/officeart/2005/8/layout/hierarchy1"/>
    <dgm:cxn modelId="{C2E447F3-7F6F-440C-ACC9-5CD3C32DAF78}" type="presOf" srcId="{14ABF01A-8761-429B-8900-B3B8880CB929}" destId="{7DA83C8E-50CB-481B-83CE-FA59584C93DC}" srcOrd="0" destOrd="0" presId="urn:microsoft.com/office/officeart/2005/8/layout/hierarchy1"/>
    <dgm:cxn modelId="{48756E81-71B7-42CE-A92D-FF4C13E78637}" srcId="{F79AF216-0705-4BDD-8BDF-C389D247834D}" destId="{14ABF01A-8761-429B-8900-B3B8880CB929}" srcOrd="0" destOrd="0" parTransId="{788B4FB8-6642-46B5-9460-42A16201AA15}" sibTransId="{5B279A2C-8A4C-4E1A-B2C9-FBFAF3CAAF7B}"/>
    <dgm:cxn modelId="{6861C114-0E20-4A3E-A5E9-189F5E98D743}" type="presOf" srcId="{28902285-E95D-4DEA-A85B-C5D43E89343C}" destId="{38A3E403-97AD-4F64-93E0-61253F4F33AC}" srcOrd="0" destOrd="0" presId="urn:microsoft.com/office/officeart/2005/8/layout/hierarchy1"/>
    <dgm:cxn modelId="{81CE28D7-8A69-41CA-9593-7442D006AE6D}" type="presOf" srcId="{BCF7106F-7A0E-4F12-A612-21760B0F384B}" destId="{165FC457-8D34-4F27-A44B-953ECFAC00AD}" srcOrd="0" destOrd="0" presId="urn:microsoft.com/office/officeart/2005/8/layout/hierarchy1"/>
    <dgm:cxn modelId="{0354600E-0C7C-4C3B-B99E-65C0A1784557}" srcId="{14ABF01A-8761-429B-8900-B3B8880CB929}" destId="{911FA041-79A1-47EB-BD20-B6A9627D3F3C}" srcOrd="0" destOrd="0" parTransId="{7C92EA79-5555-4335-8D45-480DDDAE3486}" sibTransId="{9BF98CAA-5BC6-4D89-8FD3-F92B3F2E9D74}"/>
    <dgm:cxn modelId="{F9EC294E-833C-4C37-9E84-E233C7D0F20C}" type="presOf" srcId="{D07ABF7C-D2CE-4586-9B9E-4FCB5E650A62}" destId="{D5C6D819-C283-410D-B3E5-D0D81F971928}" srcOrd="0" destOrd="0" presId="urn:microsoft.com/office/officeart/2005/8/layout/hierarchy1"/>
    <dgm:cxn modelId="{5D75287D-39E4-4760-985C-19E1526C9A3C}" type="presOf" srcId="{911FA041-79A1-47EB-BD20-B6A9627D3F3C}" destId="{9907C5BD-31DC-4989-871D-979CDEBE8FB0}" srcOrd="0" destOrd="0" presId="urn:microsoft.com/office/officeart/2005/8/layout/hierarchy1"/>
    <dgm:cxn modelId="{C16E80C7-0CCD-4902-8CF1-529B9691F1BF}" type="presParOf" srcId="{D5C6D819-C283-410D-B3E5-D0D81F971928}" destId="{7EAB43E9-94A6-4F64-AD91-507ACE4B3DFB}" srcOrd="0" destOrd="0" presId="urn:microsoft.com/office/officeart/2005/8/layout/hierarchy1"/>
    <dgm:cxn modelId="{C63AAA11-9DCC-4A1B-A6C8-F2FF599D270F}" type="presParOf" srcId="{7EAB43E9-94A6-4F64-AD91-507ACE4B3DFB}" destId="{A5E1946D-59CB-4F07-9B60-B02D70934867}" srcOrd="0" destOrd="0" presId="urn:microsoft.com/office/officeart/2005/8/layout/hierarchy1"/>
    <dgm:cxn modelId="{67FF319E-556A-4976-AEC6-D2E0E1B7EAD1}" type="presParOf" srcId="{A5E1946D-59CB-4F07-9B60-B02D70934867}" destId="{DA844F99-595F-426D-A498-7E30C61C092B}" srcOrd="0" destOrd="0" presId="urn:microsoft.com/office/officeart/2005/8/layout/hierarchy1"/>
    <dgm:cxn modelId="{2B23815A-3250-4753-9438-839B8CAEC66C}" type="presParOf" srcId="{A5E1946D-59CB-4F07-9B60-B02D70934867}" destId="{1BC2B812-9514-455D-B200-181C70E41164}" srcOrd="1" destOrd="0" presId="urn:microsoft.com/office/officeart/2005/8/layout/hierarchy1"/>
    <dgm:cxn modelId="{71A1DC80-5CE3-4275-A088-B59495B1B9F1}" type="presParOf" srcId="{7EAB43E9-94A6-4F64-AD91-507ACE4B3DFB}" destId="{50F023FF-2E1D-4458-B001-90D3099B8F09}" srcOrd="1" destOrd="0" presId="urn:microsoft.com/office/officeart/2005/8/layout/hierarchy1"/>
    <dgm:cxn modelId="{6AED0B9F-A014-42EE-A2F6-4C4D793B7D32}" type="presParOf" srcId="{50F023FF-2E1D-4458-B001-90D3099B8F09}" destId="{A61F2C68-C9EE-48FA-9B32-63B5863A1236}" srcOrd="0" destOrd="0" presId="urn:microsoft.com/office/officeart/2005/8/layout/hierarchy1"/>
    <dgm:cxn modelId="{E3B02789-A4EE-4D60-9C0C-00DC20C93473}" type="presParOf" srcId="{50F023FF-2E1D-4458-B001-90D3099B8F09}" destId="{59D4FF3A-B0AF-4698-92D3-C0150AC38913}" srcOrd="1" destOrd="0" presId="urn:microsoft.com/office/officeart/2005/8/layout/hierarchy1"/>
    <dgm:cxn modelId="{D53A21F6-477C-4811-B39A-150DA964CE30}" type="presParOf" srcId="{59D4FF3A-B0AF-4698-92D3-C0150AC38913}" destId="{B89C0015-36FA-49AA-975C-231B89770E56}" srcOrd="0" destOrd="0" presId="urn:microsoft.com/office/officeart/2005/8/layout/hierarchy1"/>
    <dgm:cxn modelId="{F5E799F8-6D31-45CD-9F32-E9010BC98F40}" type="presParOf" srcId="{B89C0015-36FA-49AA-975C-231B89770E56}" destId="{C1C94787-D866-4433-A55C-484DF5D9BCDF}" srcOrd="0" destOrd="0" presId="urn:microsoft.com/office/officeart/2005/8/layout/hierarchy1"/>
    <dgm:cxn modelId="{DEEF13B3-C294-41D8-9A38-6D1129A58EAB}" type="presParOf" srcId="{B89C0015-36FA-49AA-975C-231B89770E56}" destId="{7DA83C8E-50CB-481B-83CE-FA59584C93DC}" srcOrd="1" destOrd="0" presId="urn:microsoft.com/office/officeart/2005/8/layout/hierarchy1"/>
    <dgm:cxn modelId="{EAA7B3EE-AEF9-4F75-BA6A-78CB4083182C}" type="presParOf" srcId="{59D4FF3A-B0AF-4698-92D3-C0150AC38913}" destId="{363BBECC-8EE4-458B-A470-9451005F539C}" srcOrd="1" destOrd="0" presId="urn:microsoft.com/office/officeart/2005/8/layout/hierarchy1"/>
    <dgm:cxn modelId="{8141B9F3-C8D9-4BCC-B721-8EA13B6ABE32}" type="presParOf" srcId="{363BBECC-8EE4-458B-A470-9451005F539C}" destId="{4E763F8B-2F7F-4714-A8D7-B6A1CD69AE4F}" srcOrd="0" destOrd="0" presId="urn:microsoft.com/office/officeart/2005/8/layout/hierarchy1"/>
    <dgm:cxn modelId="{03C6EFC4-F876-4FBE-A81D-D8A4DAAD3FE4}" type="presParOf" srcId="{363BBECC-8EE4-458B-A470-9451005F539C}" destId="{4D1A4F53-F363-43DA-8283-CF625EBFB573}" srcOrd="1" destOrd="0" presId="urn:microsoft.com/office/officeart/2005/8/layout/hierarchy1"/>
    <dgm:cxn modelId="{D46B42CC-8430-4987-AFB4-989E583BE54F}" type="presParOf" srcId="{4D1A4F53-F363-43DA-8283-CF625EBFB573}" destId="{E6047E01-9312-47C6-8844-48753D238CC6}" srcOrd="0" destOrd="0" presId="urn:microsoft.com/office/officeart/2005/8/layout/hierarchy1"/>
    <dgm:cxn modelId="{6AA6CDE6-D572-4642-93C1-819F65B4ECFD}" type="presParOf" srcId="{E6047E01-9312-47C6-8844-48753D238CC6}" destId="{C69C648C-6590-4E3B-AD9A-00C401DC8819}" srcOrd="0" destOrd="0" presId="urn:microsoft.com/office/officeart/2005/8/layout/hierarchy1"/>
    <dgm:cxn modelId="{939312B3-29A3-4DA7-9362-CC05AF14ADFE}" type="presParOf" srcId="{E6047E01-9312-47C6-8844-48753D238CC6}" destId="{9907C5BD-31DC-4989-871D-979CDEBE8FB0}" srcOrd="1" destOrd="0" presId="urn:microsoft.com/office/officeart/2005/8/layout/hierarchy1"/>
    <dgm:cxn modelId="{E3597280-8671-49B7-9E05-770F3CBE773E}" type="presParOf" srcId="{4D1A4F53-F363-43DA-8283-CF625EBFB573}" destId="{B851B68F-0F0E-4169-8E44-CD0A02227402}" srcOrd="1" destOrd="0" presId="urn:microsoft.com/office/officeart/2005/8/layout/hierarchy1"/>
    <dgm:cxn modelId="{F7D491C5-0BEE-4F8A-B922-073877CFC68D}" type="presParOf" srcId="{50F023FF-2E1D-4458-B001-90D3099B8F09}" destId="{5DC73F13-E157-4F33-AD5E-33EF597D6250}" srcOrd="2" destOrd="0" presId="urn:microsoft.com/office/officeart/2005/8/layout/hierarchy1"/>
    <dgm:cxn modelId="{11BF3F0C-3D1A-4D67-AF6D-908E132A9CF1}" type="presParOf" srcId="{50F023FF-2E1D-4458-B001-90D3099B8F09}" destId="{D42C896A-9AB9-4BFA-B850-B4C4C8DF135E}" srcOrd="3" destOrd="0" presId="urn:microsoft.com/office/officeart/2005/8/layout/hierarchy1"/>
    <dgm:cxn modelId="{86DE665E-5748-416B-9A72-0FC39D9221D5}" type="presParOf" srcId="{D42C896A-9AB9-4BFA-B850-B4C4C8DF135E}" destId="{665792DF-3CA7-434D-A89C-627F8D80F195}" srcOrd="0" destOrd="0" presId="urn:microsoft.com/office/officeart/2005/8/layout/hierarchy1"/>
    <dgm:cxn modelId="{C0F8198F-CB5A-42FC-A88B-6219436F6D2D}" type="presParOf" srcId="{665792DF-3CA7-434D-A89C-627F8D80F195}" destId="{C9816B66-0B2F-44E8-B6B1-35E92715182E}" srcOrd="0" destOrd="0" presId="urn:microsoft.com/office/officeart/2005/8/layout/hierarchy1"/>
    <dgm:cxn modelId="{CCB655D6-F370-49F0-BED2-82692FB4C791}" type="presParOf" srcId="{665792DF-3CA7-434D-A89C-627F8D80F195}" destId="{63C0AEA7-87DB-4870-8902-6C9BF73101D8}" srcOrd="1" destOrd="0" presId="urn:microsoft.com/office/officeart/2005/8/layout/hierarchy1"/>
    <dgm:cxn modelId="{DFEC0368-6BB0-42A6-B502-424F5CB6367D}" type="presParOf" srcId="{D42C896A-9AB9-4BFA-B850-B4C4C8DF135E}" destId="{5FF8334F-5553-4DDA-AC53-F253C5CDE307}" srcOrd="1" destOrd="0" presId="urn:microsoft.com/office/officeart/2005/8/layout/hierarchy1"/>
    <dgm:cxn modelId="{BFA1C618-1A92-417F-AB12-4829A20937E2}" type="presParOf" srcId="{5FF8334F-5553-4DDA-AC53-F253C5CDE307}" destId="{BA26AF77-8907-40AC-9FA3-7FE2C6D08733}" srcOrd="0" destOrd="0" presId="urn:microsoft.com/office/officeart/2005/8/layout/hierarchy1"/>
    <dgm:cxn modelId="{8F53CE04-AB28-4007-8392-B7DE4A5F8CE7}" type="presParOf" srcId="{5FF8334F-5553-4DDA-AC53-F253C5CDE307}" destId="{57F9E4C7-677F-44E8-9BF2-6CEA9BED1382}" srcOrd="1" destOrd="0" presId="urn:microsoft.com/office/officeart/2005/8/layout/hierarchy1"/>
    <dgm:cxn modelId="{38A4C466-0171-4937-8943-40394825AB9F}" type="presParOf" srcId="{57F9E4C7-677F-44E8-9BF2-6CEA9BED1382}" destId="{06712F69-07B2-499A-A449-94A9496FD16C}" srcOrd="0" destOrd="0" presId="urn:microsoft.com/office/officeart/2005/8/layout/hierarchy1"/>
    <dgm:cxn modelId="{C321AC1B-46F9-436A-8ADB-D32D2670F092}" type="presParOf" srcId="{06712F69-07B2-499A-A449-94A9496FD16C}" destId="{3258EFD0-EACD-4FA6-8FB4-A4D04CE02099}" srcOrd="0" destOrd="0" presId="urn:microsoft.com/office/officeart/2005/8/layout/hierarchy1"/>
    <dgm:cxn modelId="{74294F23-E977-4B4C-A0A0-470F27108243}" type="presParOf" srcId="{06712F69-07B2-499A-A449-94A9496FD16C}" destId="{165FC457-8D34-4F27-A44B-953ECFAC00AD}" srcOrd="1" destOrd="0" presId="urn:microsoft.com/office/officeart/2005/8/layout/hierarchy1"/>
    <dgm:cxn modelId="{4B843A4D-3CE1-43A7-B8B1-C4892DBD204C}" type="presParOf" srcId="{57F9E4C7-677F-44E8-9BF2-6CEA9BED1382}" destId="{D65D0577-1C3E-41E9-A767-6A0EA6CEAACB}" srcOrd="1" destOrd="0" presId="urn:microsoft.com/office/officeart/2005/8/layout/hierarchy1"/>
    <dgm:cxn modelId="{345208DC-342E-4C91-A8E9-8017E46301C7}" type="presParOf" srcId="{50F023FF-2E1D-4458-B001-90D3099B8F09}" destId="{5A209BCB-8773-4EC5-8454-5C5E53A6365A}" srcOrd="4" destOrd="0" presId="urn:microsoft.com/office/officeart/2005/8/layout/hierarchy1"/>
    <dgm:cxn modelId="{3CD64A18-F9B2-49CA-B0F3-C46279B47ED4}" type="presParOf" srcId="{50F023FF-2E1D-4458-B001-90D3099B8F09}" destId="{FDA18E6D-996D-4DC0-838A-4AB05B125530}" srcOrd="5" destOrd="0" presId="urn:microsoft.com/office/officeart/2005/8/layout/hierarchy1"/>
    <dgm:cxn modelId="{A6D05370-654C-478F-9FF1-FF3172CC4DE6}" type="presParOf" srcId="{FDA18E6D-996D-4DC0-838A-4AB05B125530}" destId="{88181D2A-9690-45F2-966E-76E471FE8568}" srcOrd="0" destOrd="0" presId="urn:microsoft.com/office/officeart/2005/8/layout/hierarchy1"/>
    <dgm:cxn modelId="{DC471738-4399-4361-8D1A-BF85554C9E92}" type="presParOf" srcId="{88181D2A-9690-45F2-966E-76E471FE8568}" destId="{F5EC46E9-CA76-4603-8AF3-9C7ABA3CDE6F}" srcOrd="0" destOrd="0" presId="urn:microsoft.com/office/officeart/2005/8/layout/hierarchy1"/>
    <dgm:cxn modelId="{B42ACCE7-D62D-41D2-8ACA-9009E7232C67}" type="presParOf" srcId="{88181D2A-9690-45F2-966E-76E471FE8568}" destId="{B7767F45-491E-459E-95E6-D327E2ABD040}" srcOrd="1" destOrd="0" presId="urn:microsoft.com/office/officeart/2005/8/layout/hierarchy1"/>
    <dgm:cxn modelId="{B7DD345D-A1E4-4D73-81CA-87E8575DFD5D}" type="presParOf" srcId="{FDA18E6D-996D-4DC0-838A-4AB05B125530}" destId="{90CD7C73-1D21-490B-873C-1605CDAB2F00}" srcOrd="1" destOrd="0" presId="urn:microsoft.com/office/officeart/2005/8/layout/hierarchy1"/>
    <dgm:cxn modelId="{82A4563B-9999-454B-B9EE-B2A03ADE4206}" type="presParOf" srcId="{90CD7C73-1D21-490B-873C-1605CDAB2F00}" destId="{04DDF4C1-4772-4F5A-A91B-B33D68D63E21}" srcOrd="0" destOrd="0" presId="urn:microsoft.com/office/officeart/2005/8/layout/hierarchy1"/>
    <dgm:cxn modelId="{2DBE063D-924C-4F64-83C2-E9D8E7DA5670}" type="presParOf" srcId="{90CD7C73-1D21-490B-873C-1605CDAB2F00}" destId="{A4DF6536-902F-4294-A87F-6617975E0700}" srcOrd="1" destOrd="0" presId="urn:microsoft.com/office/officeart/2005/8/layout/hierarchy1"/>
    <dgm:cxn modelId="{4E0D8D59-41C0-416A-9559-C81A0592B3BC}" type="presParOf" srcId="{A4DF6536-902F-4294-A87F-6617975E0700}" destId="{DD52A1DB-B50C-4EC9-91F6-8E9B83B8B116}" srcOrd="0" destOrd="0" presId="urn:microsoft.com/office/officeart/2005/8/layout/hierarchy1"/>
    <dgm:cxn modelId="{CF58F7AA-7611-4453-AE74-9F1D38084B14}" type="presParOf" srcId="{DD52A1DB-B50C-4EC9-91F6-8E9B83B8B116}" destId="{167A1896-6E50-4B42-9203-49809D9B0A30}" srcOrd="0" destOrd="0" presId="urn:microsoft.com/office/officeart/2005/8/layout/hierarchy1"/>
    <dgm:cxn modelId="{AD15D706-3D26-4E51-AD7B-7B7D3FD0B20D}" type="presParOf" srcId="{DD52A1DB-B50C-4EC9-91F6-8E9B83B8B116}" destId="{38A3E403-97AD-4F64-93E0-61253F4F33AC}" srcOrd="1" destOrd="0" presId="urn:microsoft.com/office/officeart/2005/8/layout/hierarchy1"/>
    <dgm:cxn modelId="{B199A16C-AEBD-489F-87BF-50320673158D}" type="presParOf" srcId="{A4DF6536-902F-4294-A87F-6617975E0700}" destId="{D1CB9967-A890-44D3-ABCD-C189B77E63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ABF7C-D2CE-4586-9B9E-4FCB5E650A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9AF216-0705-4BDD-8BDF-C389D247834D}">
      <dgm:prSet phldrT="[טקסט]" custT="1"/>
      <dgm:spPr/>
      <dgm:t>
        <a:bodyPr/>
        <a:lstStyle/>
        <a:p>
          <a:pPr rtl="1"/>
          <a:endParaRPr lang="he-IL" sz="1800" dirty="0" smtClean="0"/>
        </a:p>
        <a:p>
          <a:pPr rtl="1"/>
          <a:r>
            <a:rPr lang="ar-JO" sz="1800" dirty="0" smtClean="0"/>
            <a:t>يؤدي </a:t>
          </a:r>
          <a:r>
            <a:rPr lang="ar-JO" sz="1800" dirty="0" err="1" smtClean="0"/>
            <a:t>اضافة</a:t>
          </a:r>
          <a:r>
            <a:rPr lang="ar-JO" sz="1800" dirty="0" smtClean="0"/>
            <a:t>/حذف قاعدة </a:t>
          </a:r>
          <a:r>
            <a:rPr lang="ar-JO" sz="1800" dirty="0" err="1" smtClean="0"/>
            <a:t>الى</a:t>
          </a:r>
          <a:r>
            <a:rPr lang="ar-JO" sz="1800" dirty="0" smtClean="0"/>
            <a:t> تغيير كل كلمات السر من موضع الطفرة وصاعداً .</a:t>
          </a:r>
        </a:p>
        <a:p>
          <a:pPr rtl="1"/>
          <a:r>
            <a:rPr lang="ar-JO" sz="1800" dirty="0" smtClean="0"/>
            <a:t>أي يتغير </a:t>
          </a:r>
          <a:r>
            <a:rPr lang="ar-JO" sz="1800" dirty="0" err="1" smtClean="0"/>
            <a:t>اطار</a:t>
          </a:r>
          <a:r>
            <a:rPr lang="ar-JO" sz="1800" dirty="0" smtClean="0"/>
            <a:t> قراءة </a:t>
          </a:r>
          <a:r>
            <a:rPr lang="ar-JO" sz="1800" dirty="0" err="1" smtClean="0"/>
            <a:t>الـ</a:t>
          </a:r>
          <a:r>
            <a:rPr lang="ar-JO" sz="1800" dirty="0" smtClean="0"/>
            <a:t> </a:t>
          </a:r>
          <a:r>
            <a:rPr lang="en-US" sz="1800" dirty="0" smtClean="0"/>
            <a:t>RNA</a:t>
          </a:r>
          <a:r>
            <a:rPr lang="he-IL" sz="1800" dirty="0" smtClean="0"/>
            <a:t> </a:t>
          </a:r>
          <a:r>
            <a:rPr lang="ar-JO" sz="1800" dirty="0" smtClean="0"/>
            <a:t>.</a:t>
          </a:r>
          <a:endParaRPr lang="he-IL" sz="1800" dirty="0" smtClean="0"/>
        </a:p>
        <a:p>
          <a:pPr rtl="1"/>
          <a:r>
            <a:rPr lang="ar-JO" sz="1800" dirty="0" smtClean="0"/>
            <a:t>مثال </a:t>
          </a:r>
          <a:r>
            <a:rPr lang="he-IL" sz="1800" dirty="0" smtClean="0"/>
            <a:t>:</a:t>
          </a:r>
        </a:p>
        <a:p>
          <a:pPr rtl="1"/>
          <a:endParaRPr lang="en-US" sz="1800" dirty="0" smtClean="0"/>
        </a:p>
        <a:p>
          <a:pPr rtl="1"/>
          <a:r>
            <a:rPr lang="he-IL" sz="1800" dirty="0" smtClean="0"/>
            <a:t>      </a:t>
          </a:r>
          <a:r>
            <a:rPr lang="en-US" sz="1800" dirty="0" smtClean="0"/>
            <a:t>CGA  TC</a:t>
          </a:r>
          <a:r>
            <a:rPr lang="en-US" sz="1800" u="none" dirty="0" smtClean="0"/>
            <a:t>A</a:t>
          </a:r>
          <a:r>
            <a:rPr lang="en-US" sz="1800" dirty="0" smtClean="0"/>
            <a:t>  ATG TCA</a:t>
          </a:r>
          <a:r>
            <a:rPr lang="he-IL" sz="1800" dirty="0" smtClean="0"/>
            <a:t>  </a:t>
          </a:r>
        </a:p>
        <a:p>
          <a:endParaRPr lang="he-IL" b="1" dirty="0" smtClean="0">
            <a:solidFill>
              <a:schemeClr val="accent6">
                <a:lumMod val="50000"/>
                <a:lumOff val="50000"/>
              </a:schemeClr>
            </a:solidFill>
          </a:endParaRPr>
        </a:p>
        <a:p>
          <a:pPr rtl="1"/>
          <a:r>
            <a:rPr lang="he-IL" sz="1800" dirty="0" smtClean="0"/>
            <a:t> </a:t>
          </a:r>
        </a:p>
        <a:p>
          <a:pPr rtl="1"/>
          <a:r>
            <a:rPr lang="he-IL" sz="1800" dirty="0" smtClean="0"/>
            <a:t>  </a:t>
          </a:r>
          <a:r>
            <a:rPr lang="en-US" sz="1800" dirty="0" smtClean="0"/>
            <a:t>CGA  </a:t>
          </a:r>
          <a:r>
            <a:rPr lang="en-US" sz="1800" dirty="0" smtClean="0">
              <a:solidFill>
                <a:schemeClr val="tx1"/>
              </a:solidFill>
            </a:rPr>
            <a:t>TC</a:t>
          </a:r>
          <a:r>
            <a:rPr lang="en-US" sz="1800" u="none" dirty="0" smtClean="0">
              <a:solidFill>
                <a:schemeClr val="tx1"/>
              </a:solidFill>
            </a:rPr>
            <a:t>A</a:t>
          </a:r>
          <a:r>
            <a:rPr lang="en-US" sz="1800" dirty="0" smtClean="0">
              <a:solidFill>
                <a:srgbClr val="FF0000"/>
              </a:solidFill>
            </a:rPr>
            <a:t>  </a:t>
          </a:r>
          <a:r>
            <a:rPr lang="en-US" sz="1800" dirty="0" smtClean="0">
              <a:solidFill>
                <a:schemeClr val="accent6">
                  <a:lumMod val="50000"/>
                  <a:lumOff val="50000"/>
                </a:schemeClr>
              </a:solidFill>
            </a:rPr>
            <a:t>G</a:t>
          </a:r>
          <a:r>
            <a:rPr lang="en-US" sz="1800" dirty="0" smtClean="0">
              <a:solidFill>
                <a:srgbClr val="FF0000"/>
              </a:solidFill>
            </a:rPr>
            <a:t>AT GTC  A</a:t>
          </a:r>
          <a:endParaRPr lang="he-IL" sz="1800" dirty="0" smtClean="0">
            <a:solidFill>
              <a:srgbClr val="FF0000"/>
            </a:solidFill>
          </a:endParaRPr>
        </a:p>
        <a:p>
          <a:pPr rtl="1"/>
          <a:endParaRPr lang="he-IL" sz="1800" dirty="0" smtClean="0">
            <a:solidFill>
              <a:schemeClr val="tx1"/>
            </a:solidFill>
          </a:endParaRPr>
        </a:p>
        <a:p>
          <a:pPr rtl="1"/>
          <a:endParaRPr lang="he-IL" sz="1800" dirty="0" smtClean="0"/>
        </a:p>
        <a:p>
          <a:pPr rtl="1"/>
          <a:endParaRPr lang="he-IL" sz="1800" dirty="0"/>
        </a:p>
      </dgm:t>
    </dgm:pt>
    <dgm:pt modelId="{566E22C5-45C9-4A3B-97AF-4828E0B6ED38}" type="par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D6B4FDE-5E0F-410B-97BB-5362538D19AC}" type="sibTrans" cxnId="{59D3A323-75EB-4C71-8A07-270C24DB437F}">
      <dgm:prSet/>
      <dgm:spPr/>
      <dgm:t>
        <a:bodyPr/>
        <a:lstStyle/>
        <a:p>
          <a:pPr rtl="1"/>
          <a:endParaRPr lang="he-IL"/>
        </a:p>
      </dgm:t>
    </dgm:pt>
    <dgm:pt modelId="{CF8CAC49-D2B4-48E8-B86D-05B089ECB2DC}">
      <dgm:prSet phldrT="[טקסט]" custT="1"/>
      <dgm:spPr/>
      <dgm:t>
        <a:bodyPr/>
        <a:lstStyle/>
        <a:p>
          <a:pPr rtl="1"/>
          <a:r>
            <a:rPr lang="ar-JO" sz="1800" dirty="0" smtClean="0">
              <a:solidFill>
                <a:schemeClr val="tx1"/>
              </a:solidFill>
            </a:rPr>
            <a:t>تسلسل الحوامض </a:t>
          </a:r>
          <a:r>
            <a:rPr lang="ar-JO" sz="1800" dirty="0" err="1" smtClean="0">
              <a:solidFill>
                <a:schemeClr val="tx1"/>
              </a:solidFill>
            </a:rPr>
            <a:t>الأمينية</a:t>
          </a:r>
          <a:r>
            <a:rPr lang="ar-JO" sz="1800" dirty="0" smtClean="0">
              <a:solidFill>
                <a:schemeClr val="tx1"/>
              </a:solidFill>
            </a:rPr>
            <a:t> من موضع الطفرة وصاعداً يتغير</a:t>
          </a:r>
          <a:endParaRPr lang="he-IL" sz="1800" dirty="0" smtClean="0"/>
        </a:p>
      </dgm:t>
    </dgm:pt>
    <dgm:pt modelId="{BCED6DA7-0CBE-4CF2-B418-F4F777C2CEA3}" type="parTrans" cxnId="{42A3EFC7-92B2-4BF4-BDE6-3E27D32C52E4}">
      <dgm:prSet/>
      <dgm:spPr/>
      <dgm:t>
        <a:bodyPr/>
        <a:lstStyle/>
        <a:p>
          <a:pPr rtl="1"/>
          <a:endParaRPr lang="he-IL" dirty="0"/>
        </a:p>
      </dgm:t>
    </dgm:pt>
    <dgm:pt modelId="{D8E9EE54-3D9C-4C4F-8C7B-0D24DAEF09A6}" type="sibTrans" cxnId="{42A3EFC7-92B2-4BF4-BDE6-3E27D32C52E4}">
      <dgm:prSet/>
      <dgm:spPr/>
      <dgm:t>
        <a:bodyPr/>
        <a:lstStyle/>
        <a:p>
          <a:pPr rtl="1"/>
          <a:endParaRPr lang="he-IL"/>
        </a:p>
      </dgm:t>
    </dgm:pt>
    <dgm:pt modelId="{D5C6D819-C283-410D-B3E5-D0D81F971928}" type="pres">
      <dgm:prSet presAssocID="{D07ABF7C-D2CE-4586-9B9E-4FCB5E650A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7EAB43E9-94A6-4F64-AD91-507ACE4B3DFB}" type="pres">
      <dgm:prSet presAssocID="{F79AF216-0705-4BDD-8BDF-C389D247834D}" presName="hierRoot1" presStyleCnt="0"/>
      <dgm:spPr/>
    </dgm:pt>
    <dgm:pt modelId="{A5E1946D-59CB-4F07-9B60-B02D70934867}" type="pres">
      <dgm:prSet presAssocID="{F79AF216-0705-4BDD-8BDF-C389D247834D}" presName="composite" presStyleCnt="0"/>
      <dgm:spPr/>
    </dgm:pt>
    <dgm:pt modelId="{DA844F99-595F-426D-A498-7E30C61C092B}" type="pres">
      <dgm:prSet presAssocID="{F79AF216-0705-4BDD-8BDF-C389D247834D}" presName="background" presStyleLbl="node0" presStyleIdx="0" presStyleCnt="1"/>
      <dgm:spPr/>
    </dgm:pt>
    <dgm:pt modelId="{1BC2B812-9514-455D-B200-181C70E41164}" type="pres">
      <dgm:prSet presAssocID="{F79AF216-0705-4BDD-8BDF-C389D247834D}" presName="text" presStyleLbl="fgAcc0" presStyleIdx="0" presStyleCnt="1" custScaleX="535865" custScaleY="343361" custLinFactNeighborX="12262" custLinFactNeighborY="28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0F023FF-2E1D-4458-B001-90D3099B8F09}" type="pres">
      <dgm:prSet presAssocID="{F79AF216-0705-4BDD-8BDF-C389D247834D}" presName="hierChild2" presStyleCnt="0"/>
      <dgm:spPr/>
    </dgm:pt>
    <dgm:pt modelId="{5DC73F13-E157-4F33-AD5E-33EF597D6250}" type="pres">
      <dgm:prSet presAssocID="{BCED6DA7-0CBE-4CF2-B418-F4F777C2CEA3}" presName="Name10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D42C896A-9AB9-4BFA-B850-B4C4C8DF135E}" type="pres">
      <dgm:prSet presAssocID="{CF8CAC49-D2B4-48E8-B86D-05B089ECB2DC}" presName="hierRoot2" presStyleCnt="0"/>
      <dgm:spPr/>
    </dgm:pt>
    <dgm:pt modelId="{665792DF-3CA7-434D-A89C-627F8D80F195}" type="pres">
      <dgm:prSet presAssocID="{CF8CAC49-D2B4-48E8-B86D-05B089ECB2DC}" presName="composite2" presStyleCnt="0"/>
      <dgm:spPr/>
    </dgm:pt>
    <dgm:pt modelId="{C9816B66-0B2F-44E8-B6B1-35E92715182E}" type="pres">
      <dgm:prSet presAssocID="{CF8CAC49-D2B4-48E8-B86D-05B089ECB2DC}" presName="background2" presStyleLbl="node2" presStyleIdx="0" presStyleCnt="1"/>
      <dgm:spPr/>
    </dgm:pt>
    <dgm:pt modelId="{63C0AEA7-87DB-4870-8902-6C9BF73101D8}" type="pres">
      <dgm:prSet presAssocID="{CF8CAC49-D2B4-48E8-B86D-05B089ECB2DC}" presName="text2" presStyleLbl="fgAcc2" presStyleIdx="0" presStyleCnt="1" custScaleX="419982" custScaleY="51131" custLinFactNeighborX="-4508" custLinFactNeighborY="1672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FF8334F-5553-4DDA-AC53-F253C5CDE307}" type="pres">
      <dgm:prSet presAssocID="{CF8CAC49-D2B4-48E8-B86D-05B089ECB2DC}" presName="hierChild3" presStyleCnt="0"/>
      <dgm:spPr/>
    </dgm:pt>
  </dgm:ptLst>
  <dgm:cxnLst>
    <dgm:cxn modelId="{3492EA82-EABD-4D1B-9E78-1CE503FE417E}" type="presOf" srcId="{BCED6DA7-0CBE-4CF2-B418-F4F777C2CEA3}" destId="{5DC73F13-E157-4F33-AD5E-33EF597D6250}" srcOrd="0" destOrd="0" presId="urn:microsoft.com/office/officeart/2005/8/layout/hierarchy1"/>
    <dgm:cxn modelId="{59D3A323-75EB-4C71-8A07-270C24DB437F}" srcId="{D07ABF7C-D2CE-4586-9B9E-4FCB5E650A62}" destId="{F79AF216-0705-4BDD-8BDF-C389D247834D}" srcOrd="0" destOrd="0" parTransId="{566E22C5-45C9-4A3B-97AF-4828E0B6ED38}" sibTransId="{CD6B4FDE-5E0F-410B-97BB-5362538D19AC}"/>
    <dgm:cxn modelId="{42A3EFC7-92B2-4BF4-BDE6-3E27D32C52E4}" srcId="{F79AF216-0705-4BDD-8BDF-C389D247834D}" destId="{CF8CAC49-D2B4-48E8-B86D-05B089ECB2DC}" srcOrd="0" destOrd="0" parTransId="{BCED6DA7-0CBE-4CF2-B418-F4F777C2CEA3}" sibTransId="{D8E9EE54-3D9C-4C4F-8C7B-0D24DAEF09A6}"/>
    <dgm:cxn modelId="{1C864037-DF7A-4B0C-9B5B-94C28E515AB3}" type="presOf" srcId="{D07ABF7C-D2CE-4586-9B9E-4FCB5E650A62}" destId="{D5C6D819-C283-410D-B3E5-D0D81F971928}" srcOrd="0" destOrd="0" presId="urn:microsoft.com/office/officeart/2005/8/layout/hierarchy1"/>
    <dgm:cxn modelId="{8224B8DD-7C4C-43CF-9B12-6456A2065133}" type="presOf" srcId="{F79AF216-0705-4BDD-8BDF-C389D247834D}" destId="{1BC2B812-9514-455D-B200-181C70E41164}" srcOrd="0" destOrd="0" presId="urn:microsoft.com/office/officeart/2005/8/layout/hierarchy1"/>
    <dgm:cxn modelId="{C6003EEC-52B1-4829-BDF2-9F81E5076C31}" type="presOf" srcId="{CF8CAC49-D2B4-48E8-B86D-05B089ECB2DC}" destId="{63C0AEA7-87DB-4870-8902-6C9BF73101D8}" srcOrd="0" destOrd="0" presId="urn:microsoft.com/office/officeart/2005/8/layout/hierarchy1"/>
    <dgm:cxn modelId="{721EC8C2-0074-4D24-9B5D-6D47BF645522}" type="presParOf" srcId="{D5C6D819-C283-410D-B3E5-D0D81F971928}" destId="{7EAB43E9-94A6-4F64-AD91-507ACE4B3DFB}" srcOrd="0" destOrd="0" presId="urn:microsoft.com/office/officeart/2005/8/layout/hierarchy1"/>
    <dgm:cxn modelId="{95728005-1EC3-449C-AB79-79E55D1DDE2F}" type="presParOf" srcId="{7EAB43E9-94A6-4F64-AD91-507ACE4B3DFB}" destId="{A5E1946D-59CB-4F07-9B60-B02D70934867}" srcOrd="0" destOrd="0" presId="urn:microsoft.com/office/officeart/2005/8/layout/hierarchy1"/>
    <dgm:cxn modelId="{10505DDB-1939-4000-A41E-31B571F5973C}" type="presParOf" srcId="{A5E1946D-59CB-4F07-9B60-B02D70934867}" destId="{DA844F99-595F-426D-A498-7E30C61C092B}" srcOrd="0" destOrd="0" presId="urn:microsoft.com/office/officeart/2005/8/layout/hierarchy1"/>
    <dgm:cxn modelId="{CA4078E1-A70B-4F68-A5F7-2FB0417BB76B}" type="presParOf" srcId="{A5E1946D-59CB-4F07-9B60-B02D70934867}" destId="{1BC2B812-9514-455D-B200-181C70E41164}" srcOrd="1" destOrd="0" presId="urn:microsoft.com/office/officeart/2005/8/layout/hierarchy1"/>
    <dgm:cxn modelId="{D25E4D44-92D9-4A75-810D-2D50843E365E}" type="presParOf" srcId="{7EAB43E9-94A6-4F64-AD91-507ACE4B3DFB}" destId="{50F023FF-2E1D-4458-B001-90D3099B8F09}" srcOrd="1" destOrd="0" presId="urn:microsoft.com/office/officeart/2005/8/layout/hierarchy1"/>
    <dgm:cxn modelId="{7C3577D7-D48C-433B-9750-8C751230EFD8}" type="presParOf" srcId="{50F023FF-2E1D-4458-B001-90D3099B8F09}" destId="{5DC73F13-E157-4F33-AD5E-33EF597D6250}" srcOrd="0" destOrd="0" presId="urn:microsoft.com/office/officeart/2005/8/layout/hierarchy1"/>
    <dgm:cxn modelId="{71FF3DC4-1C90-416E-B131-2073292BEF3C}" type="presParOf" srcId="{50F023FF-2E1D-4458-B001-90D3099B8F09}" destId="{D42C896A-9AB9-4BFA-B850-B4C4C8DF135E}" srcOrd="1" destOrd="0" presId="urn:microsoft.com/office/officeart/2005/8/layout/hierarchy1"/>
    <dgm:cxn modelId="{6E70BB39-14D0-40DA-AC68-139D8A3D86E9}" type="presParOf" srcId="{D42C896A-9AB9-4BFA-B850-B4C4C8DF135E}" destId="{665792DF-3CA7-434D-A89C-627F8D80F195}" srcOrd="0" destOrd="0" presId="urn:microsoft.com/office/officeart/2005/8/layout/hierarchy1"/>
    <dgm:cxn modelId="{1804F765-03DF-4BCB-B7F5-F47C8CED2003}" type="presParOf" srcId="{665792DF-3CA7-434D-A89C-627F8D80F195}" destId="{C9816B66-0B2F-44E8-B6B1-35E92715182E}" srcOrd="0" destOrd="0" presId="urn:microsoft.com/office/officeart/2005/8/layout/hierarchy1"/>
    <dgm:cxn modelId="{44027912-7F4F-4111-8987-E6FCEDE3EE08}" type="presParOf" srcId="{665792DF-3CA7-434D-A89C-627F8D80F195}" destId="{63C0AEA7-87DB-4870-8902-6C9BF73101D8}" srcOrd="1" destOrd="0" presId="urn:microsoft.com/office/officeart/2005/8/layout/hierarchy1"/>
    <dgm:cxn modelId="{476F9C33-EEFA-44AD-B190-3E67CC7327DC}" type="presParOf" srcId="{D42C896A-9AB9-4BFA-B850-B4C4C8DF135E}" destId="{5FF8334F-5553-4DDA-AC53-F253C5CDE3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FDECD-BAD2-4C57-804C-9A9B9E6ED65D}" type="datetimeFigureOut">
              <a:rPr lang="he-IL"/>
              <a:pPr>
                <a:defRPr/>
              </a:pPr>
              <a:t>י"א/שבט/תשע"ז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BF6CAA-5D8A-4DEB-81C1-6AFEE74596F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809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AD4D1-CCCC-4466-B975-6A99F232B439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F41CA-2818-4C85-9470-E30F41D32B65}" type="slidenum">
              <a:rPr lang="he-IL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F41CA-2818-4C85-9470-E30F41D32B65}" type="slidenum">
              <a:rPr lang="he-IL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C173-2839-4994-80A1-E61F01D6608C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E58A80F-DCA2-4755-A2FD-BE06B8EC238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05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0AF0-F883-4E2E-82D1-4550E187688A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5777193-C668-4606-B3BC-0A5C94C49BD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80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8E91F00-692C-481C-81C6-D61F369BD0F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115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4AA51A0-49AC-4342-A714-4358A502985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057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BC03-0634-4D87-AACE-F94E82698752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F86D-3724-44B6-B1E6-AE42CB82D58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479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978C-E17C-483B-8507-E5D5F06C1B10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3D16791-F127-4FDE-80A6-33065402E4D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383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072A41E-2113-4D78-9E44-4CD5A8689CA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072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9AB7D90-2F34-43B4-B5F2-C23AC6265F1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242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C057-6AE7-46B3-9BF2-5B07C056A137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C2D5E75-213B-4228-8C88-A2D4282C1D4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9860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D6AE-AF27-4599-95E7-440E3B6EBDCD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8EC727F-2871-412E-AA72-F4352AC6A02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41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2079204-C9E3-431B-8D02-B0E68DADF76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794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D6EC4DC-7845-4B7C-8B25-1CC960C921A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772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FF2C6AE-DB57-4E4C-8C14-81162FC9359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406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932A-A1F9-441D-BBA4-549E3DA5E5BE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EF06-5D69-4D23-95F1-CEF85815ADC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477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DA3C-4345-4446-B805-55F79C504F89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A57A89C-2BF6-4211-BB95-8877C6AAF69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576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4A64901-2234-4FE3-B166-3A23A6A69A9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55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539B235-1F1B-41AD-A97C-7D2A7B9EBCA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856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F7F1-0FE5-4850-9FF0-1AB1E0FC22E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0014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fld id="{03C414EE-B689-43E6-8EAC-DDE7ED30CA9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8296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fld id="{7F029194-8C01-47A9-A4E1-C3976043157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797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4BD4-44AE-4595-9EA4-A763E4647AFF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פברואר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3AB7E4B-C613-4D72-8432-6E043C28BFC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6793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2311FA8-5A83-4160-AEA2-ECCAE7A53A4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348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CD4E2E7-6C13-4F92-9A24-B38E897B5C8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6228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440211C-BA16-406C-BFEE-9DF15195CEC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7390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1DF8-A588-48CF-A59B-7221A30B0EA8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פברואר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9435-B955-4231-B5D1-D4CF71BBE67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5520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78F3-6D4E-464D-967C-FD6872CEEA98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פברואר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139D982-9838-4A66-8BFA-AB8127A0E94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702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E5DF-8912-464C-93A1-D881AD4FA182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5968-BF66-4DD1-9012-F945395E358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070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2FF5-3C9D-4FB7-B06B-EF5B7866A0D4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35B5659-0D8A-478B-B874-AF921E1AC62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9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C8F9-9BA1-4A13-971B-684BF423CE36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8DC3F50-456B-450A-A4AC-6D19473B990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73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FD4670E-F6F4-45A0-B399-F5D51B8D42E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810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0B93824-01D3-4E88-A4AE-FA31AA62002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92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4AB7-F94F-42B9-BA6F-C685D185D524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9DEEA89-60F7-4624-AE89-FDEFEF85BAB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295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FA4CC6-3F0D-48C2-B632-77D919203181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F4A3EC-C4C0-4FD4-B577-5C73B9B3658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0" r:id="rId1"/>
    <p:sldLayoutId id="2147486851" r:id="rId2"/>
    <p:sldLayoutId id="2147486852" r:id="rId3"/>
    <p:sldLayoutId id="2147486847" r:id="rId4"/>
    <p:sldLayoutId id="214748685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E37E8-10C4-4009-AF13-AD3653CF6081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FB7B28-1810-4C40-A98D-770A78FF822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4" r:id="rId1"/>
    <p:sldLayoutId id="2147486855" r:id="rId2"/>
    <p:sldLayoutId id="2147486856" r:id="rId3"/>
    <p:sldLayoutId id="2147486857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D7F24-54CA-47B8-98E0-B7F4200214FC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77F13-7F3C-4A86-9DE5-A5987041308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8" r:id="rId1"/>
    <p:sldLayoutId id="2147486859" r:id="rId2"/>
    <p:sldLayoutId id="2147486860" r:id="rId3"/>
    <p:sldLayoutId id="2147486848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7BD2F-3DB6-4338-8F89-6926AC4ABAE3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D7353-A30E-43BA-975A-6ECC7B2F279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7A8DA-1F1E-4B2D-AD9E-28219DD12E51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95DD9-76D8-4C79-8EC9-6C710951D24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66" r:id="rId2"/>
    <p:sldLayoutId id="2147486867" r:id="rId3"/>
    <p:sldLayoutId id="2147486849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FD651-E4A7-4CDE-8FB1-5B671D658D33}" type="datetime8">
              <a:rPr lang="he-IL"/>
              <a:pPr>
                <a:defRPr/>
              </a:pPr>
              <a:t>07 פברואר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A10DD-0155-40C5-87D5-9AAB964431B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8" r:id="rId1"/>
    <p:sldLayoutId id="2147486869" r:id="rId2"/>
    <p:sldLayoutId id="2147486870" r:id="rId3"/>
    <p:sldLayoutId id="2147486871" r:id="rId4"/>
    <p:sldLayoutId id="2147486872" r:id="rId5"/>
    <p:sldLayoutId id="2147486873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7001C-D232-49A1-9F15-296163EC43BC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פברואר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33CD03-39C7-4B72-A459-E0805DCC1B2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84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6" r:id="rId1"/>
    <p:sldLayoutId id="2147486877" r:id="rId2"/>
    <p:sldLayoutId id="2147486878" r:id="rId3"/>
    <p:sldLayoutId id="2147486879" r:id="rId4"/>
    <p:sldLayoutId id="2147486880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ommons.wikimedia.org/wiki/File:Chromosomes_mutations-en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Chromosomes_mutations-en.sv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hyperlink" Target="file:///C:\Documents%20and%20Settings\Ora%20Bar\Local%20Settings\Temporary%20Internet%20Files\Content.Outlook\VNY06BHS\%20http:\www.ojrd.com\content\1\1\3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hyperlink" Target="dia.org/wiki/File:Chest_X-ray_2346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edia.org/wiki/File:Asbestos_garage.jpg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ublications.nigms.nih.gov/biobeat/gallery/index.html" TargetMode="External"/><Relationship Id="rId4" Type="http://schemas.openxmlformats.org/officeDocument/2006/relationships/hyperlink" Target="http://publications.nigms.nih.gov/biobeat/06-11-21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zmann.ac.il/zemed/net_activities.php?cat=1751&amp;incat=1428&amp;article_id=3708&amp;act=forumPrin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high.cet.ac.il/CommonLms/Dashboard/Activity/ShowActivity.aspx?gItemID=1e3cb8cf-d0bc-4688-917d-54bdf7795a30&amp;lang=1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f.mil/search/imagesearch.asp?q=Phenylketonuria&amp;btnG.x=25&amp;btnG.y=10&amp;st=/search/imagesearch.asp&amp;site=AFLINK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954088"/>
            <a:ext cx="8215312" cy="460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95325" y="354013"/>
            <a:ext cx="8162925" cy="7080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4000" b="1" dirty="0" smtClean="0">
                <a:solidFill>
                  <a:srgbClr val="1D4C72"/>
                </a:solidFill>
                <a:latin typeface="Arial"/>
                <a:cs typeface="Arial"/>
              </a:rPr>
              <a:t>الوراثة</a:t>
            </a:r>
            <a:endParaRPr lang="he-IL" sz="4000" b="1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32772" name="Rectangle 18"/>
          <p:cNvSpPr>
            <a:spLocks noChangeArrowheads="1"/>
          </p:cNvSpPr>
          <p:nvPr/>
        </p:nvSpPr>
        <p:spPr bwMode="auto">
          <a:xfrm>
            <a:off x="7381314" y="154622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1D4C72"/>
                </a:solidFill>
                <a:latin typeface="Calibri" pitchFamily="34" charset="0"/>
              </a:rPr>
              <a:t>مواضيع الدرس</a:t>
            </a:r>
            <a:endParaRPr lang="he-IL" b="1" dirty="0">
              <a:solidFill>
                <a:srgbClr val="1D4C72"/>
              </a:solidFill>
              <a:latin typeface="Calibri" pitchFamily="34" charset="0"/>
            </a:endParaRPr>
          </a:p>
        </p:txBody>
      </p:sp>
      <p:sp>
        <p:nvSpPr>
          <p:cNvPr id="32773" name="Rectangle 18"/>
          <p:cNvSpPr>
            <a:spLocks noChangeArrowheads="1"/>
          </p:cNvSpPr>
          <p:nvPr/>
        </p:nvSpPr>
        <p:spPr bwMode="auto">
          <a:xfrm>
            <a:off x="7144145" y="5516563"/>
            <a:ext cx="1568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1D4C72"/>
                </a:solidFill>
                <a:latin typeface="Calibri" pitchFamily="34" charset="0"/>
              </a:rPr>
              <a:t>معروضات تمهيدية</a:t>
            </a:r>
            <a:endParaRPr lang="he-IL" b="1" dirty="0">
              <a:solidFill>
                <a:srgbClr val="1D4C72"/>
              </a:solidFill>
              <a:latin typeface="Calibri" pitchFamily="34" charset="0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5748338" y="5881688"/>
            <a:ext cx="2947987" cy="71596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ar-JO" sz="2000" dirty="0" smtClean="0">
                <a:solidFill>
                  <a:schemeClr val="tx1"/>
                </a:solidFill>
              </a:rPr>
              <a:t>مبنى </a:t>
            </a:r>
            <a:r>
              <a:rPr lang="ar-JO" sz="2000" dirty="0" err="1" smtClean="0">
                <a:solidFill>
                  <a:schemeClr val="tx1"/>
                </a:solidFill>
              </a:rPr>
              <a:t>الـ</a:t>
            </a:r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DNA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ar-JO" sz="2000" dirty="0" smtClean="0">
                <a:solidFill>
                  <a:schemeClr val="tx1"/>
                </a:solidFill>
              </a:rPr>
              <a:t> ومضاعفته</a:t>
            </a: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ar-JO" sz="2000" dirty="0" smtClean="0">
                <a:solidFill>
                  <a:schemeClr val="tx1"/>
                </a:solidFill>
              </a:rPr>
              <a:t>من </a:t>
            </a:r>
            <a:r>
              <a:rPr lang="ar-JO" sz="2000" dirty="0" err="1" smtClean="0">
                <a:solidFill>
                  <a:schemeClr val="tx1"/>
                </a:solidFill>
              </a:rPr>
              <a:t>الـ</a:t>
            </a:r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DNA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ar-JO" sz="2000" dirty="0" smtClean="0">
                <a:solidFill>
                  <a:schemeClr val="tx1"/>
                </a:solidFill>
              </a:rPr>
              <a:t> للزلال</a:t>
            </a: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63" y="928688"/>
            <a:ext cx="8162925" cy="646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solidFill>
                  <a:schemeClr val="accent3"/>
                </a:solidFill>
                <a:latin typeface="Arial"/>
                <a:cs typeface="Arial"/>
              </a:rPr>
              <a:t>الطفرات</a:t>
            </a:r>
            <a:endParaRPr lang="he-IL" sz="36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grpSp>
        <p:nvGrpSpPr>
          <p:cNvPr id="32776" name="קבוצה 1"/>
          <p:cNvGrpSpPr>
            <a:grpSpLocks/>
          </p:cNvGrpSpPr>
          <p:nvPr/>
        </p:nvGrpSpPr>
        <p:grpSpPr bwMode="auto">
          <a:xfrm>
            <a:off x="571500" y="1957388"/>
            <a:ext cx="8143875" cy="3343275"/>
            <a:chOff x="571500" y="1812925"/>
            <a:chExt cx="8143875" cy="3344267"/>
          </a:xfrm>
        </p:grpSpPr>
        <p:sp>
          <p:nvSpPr>
            <p:cNvPr id="18" name="Rectangle 17"/>
            <p:cNvSpPr/>
            <p:nvPr/>
          </p:nvSpPr>
          <p:spPr>
            <a:xfrm>
              <a:off x="571500" y="1812925"/>
              <a:ext cx="8143875" cy="334426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الجزء الأول : الطفرات , تأثيراتها ومسبباتها </a:t>
              </a:r>
              <a:endParaRPr lang="he-IL" sz="2000" u="sng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العلاقة بين الجينات والصفات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أنواع الطفرات :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schemeClr val="tx1"/>
                  </a:solidFill>
                </a:rPr>
                <a:t>    </a:t>
              </a:r>
              <a:r>
                <a:rPr lang="ar-JO" sz="2000" dirty="0" smtClean="0">
                  <a:solidFill>
                    <a:schemeClr val="tx1"/>
                  </a:solidFill>
                </a:rPr>
                <a:t>موضعية (من نوع استبدال قاعدة أو </a:t>
              </a:r>
              <a:r>
                <a:rPr lang="ar-JO" sz="2000" dirty="0" err="1" smtClean="0">
                  <a:solidFill>
                    <a:schemeClr val="tx1"/>
                  </a:solidFill>
                </a:rPr>
                <a:t>اضافة</a:t>
              </a:r>
              <a:r>
                <a:rPr lang="ar-JO" sz="2000" dirty="0" smtClean="0">
                  <a:solidFill>
                    <a:schemeClr val="tx1"/>
                  </a:solidFill>
                </a:rPr>
                <a:t>/حذف قاعدة)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schemeClr val="tx1"/>
                  </a:solidFill>
                </a:rPr>
                <a:t>    </a:t>
              </a:r>
              <a:r>
                <a:rPr lang="ar-JO" sz="2000" dirty="0" err="1" smtClean="0">
                  <a:solidFill>
                    <a:schemeClr val="tx1"/>
                  </a:solidFill>
                </a:rPr>
                <a:t>كروموسومية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العوامل المؤدية للطفرات (مواد مسببة لطفرات جينية وأنواع </a:t>
              </a:r>
              <a:r>
                <a:rPr lang="ar-JO" sz="2000" dirty="0" err="1" smtClean="0">
                  <a:solidFill>
                    <a:schemeClr val="tx1"/>
                  </a:solidFill>
                </a:rPr>
                <a:t>اشعاعات</a:t>
              </a:r>
              <a:r>
                <a:rPr lang="ar-JO" sz="2000" dirty="0" smtClean="0">
                  <a:solidFill>
                    <a:schemeClr val="tx1"/>
                  </a:solidFill>
                </a:rPr>
                <a:t> مختلفة)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u="sng" dirty="0" smtClean="0">
                  <a:solidFill>
                    <a:schemeClr val="tx1"/>
                  </a:solidFill>
                </a:rPr>
                <a:t>الجزء الثاني : تأثير الطفرات على مسارات التركيب الحيوي</a:t>
              </a:r>
              <a:endParaRPr lang="he-IL" sz="2000" u="sng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العلاقة بين الجينات </a:t>
              </a:r>
              <a:r>
                <a:rPr lang="ar-JO" sz="2000" dirty="0" err="1" smtClean="0">
                  <a:solidFill>
                    <a:schemeClr val="tx1"/>
                  </a:solidFill>
                </a:rPr>
                <a:t>والانزيمات</a:t>
              </a:r>
              <a:r>
                <a:rPr lang="ar-JO" sz="2000" dirty="0" smtClean="0">
                  <a:solidFill>
                    <a:schemeClr val="tx1"/>
                  </a:solidFill>
                </a:rPr>
                <a:t> – بحث مسارات التركيب الحيوي في فطر </a:t>
              </a:r>
              <a:r>
                <a:rPr lang="ar-JO" sz="2000" dirty="0" err="1" smtClean="0">
                  <a:solidFill>
                    <a:schemeClr val="tx1"/>
                  </a:solidFill>
                </a:rPr>
                <a:t>النيوروسبورا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ar-JO" sz="2000" dirty="0" smtClean="0">
                  <a:solidFill>
                    <a:schemeClr val="tx1"/>
                  </a:solidFill>
                </a:rPr>
                <a:t>بحث أداء الجينات من خلال التسبب لها بطفرات 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7"/>
            <p:cNvSpPr/>
            <p:nvPr/>
          </p:nvSpPr>
          <p:spPr>
            <a:xfrm>
              <a:off x="8388350" y="2781587"/>
              <a:ext cx="214313" cy="3572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he-IL" sz="1400" dirty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8378825" y="3083302"/>
              <a:ext cx="214313" cy="35888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r>
                <a:rPr lang="he-IL" sz="1400" dirty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5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B2F72-3A58-43C8-AF87-C2A6D3FA7C44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تذكير : يتركب </a:t>
            </a: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الكروموسوم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من جزيء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  DNA 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</a:t>
            </a:r>
            <a:endParaRPr lang="he-IL" sz="1800" dirty="0" smtClean="0"/>
          </a:p>
        </p:txBody>
      </p:sp>
      <p:sp>
        <p:nvSpPr>
          <p:cNvPr id="40965" name="מלבן 2"/>
          <p:cNvSpPr>
            <a:spLocks noChangeArrowheads="1"/>
          </p:cNvSpPr>
          <p:nvPr/>
        </p:nvSpPr>
        <p:spPr bwMode="auto">
          <a:xfrm>
            <a:off x="611188" y="673100"/>
            <a:ext cx="7978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JO" dirty="0" smtClean="0">
                <a:solidFill>
                  <a:srgbClr val="000000"/>
                </a:solidFill>
              </a:rPr>
              <a:t>تذكر:</a:t>
            </a:r>
          </a:p>
          <a:p>
            <a:pPr algn="ctr"/>
            <a:r>
              <a:rPr lang="ar-JO" dirty="0" smtClean="0">
                <a:solidFill>
                  <a:srgbClr val="000000"/>
                </a:solidFill>
              </a:rPr>
              <a:t>كما تعلمنا , يتركب كل </a:t>
            </a:r>
            <a:r>
              <a:rPr lang="ar-JO" dirty="0" err="1" smtClean="0">
                <a:solidFill>
                  <a:srgbClr val="000000"/>
                </a:solidFill>
              </a:rPr>
              <a:t>كروموسوم</a:t>
            </a:r>
            <a:r>
              <a:rPr lang="ar-JO" dirty="0" smtClean="0">
                <a:solidFill>
                  <a:srgbClr val="000000"/>
                </a:solidFill>
              </a:rPr>
              <a:t> من جزيء </a:t>
            </a:r>
            <a:r>
              <a:rPr lang="en-US" dirty="0" smtClean="0">
                <a:solidFill>
                  <a:srgbClr val="000000"/>
                </a:solidFill>
              </a:rPr>
              <a:t>DNA</a:t>
            </a:r>
            <a:r>
              <a:rPr lang="he-IL" dirty="0" smtClean="0">
                <a:solidFill>
                  <a:srgbClr val="000000"/>
                </a:solidFill>
              </a:rPr>
              <a:t> </a:t>
            </a:r>
            <a:r>
              <a:rPr lang="ar-JO" dirty="0" smtClean="0">
                <a:solidFill>
                  <a:srgbClr val="000000"/>
                </a:solidFill>
              </a:rPr>
              <a:t> طويل تتواجد فيه الجينات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5038"/>
            <a:ext cx="31353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Slide Number Placeholder 8"/>
          <p:cNvSpPr txBox="1">
            <a:spLocks/>
          </p:cNvSpPr>
          <p:nvPr/>
        </p:nvSpPr>
        <p:spPr bwMode="auto">
          <a:xfrm>
            <a:off x="4286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32D4B559-28E7-48ED-95C6-4FCB67ECE4E5}" type="slidenum">
              <a:rPr lang="he-IL" sz="1200">
                <a:solidFill>
                  <a:srgbClr val="D9D9D9"/>
                </a:solidFill>
              </a:rPr>
              <a:pPr algn="l" eaLnBrk="1" hangingPunct="1"/>
              <a:t>10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1987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أنواع الطفرات </a:t>
            </a:r>
            <a:r>
              <a:rPr lang="ar-JO" sz="1800" b="1" dirty="0" err="1" smtClean="0">
                <a:solidFill>
                  <a:srgbClr val="FF6600"/>
                </a:solidFill>
              </a:rPr>
              <a:t>الكروموسومية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D37B4-C728-4D15-9AAF-894B12B87CC3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375" y="541338"/>
            <a:ext cx="2605088" cy="3698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dirty="0" smtClean="0">
                <a:solidFill>
                  <a:prstClr val="black"/>
                </a:solidFill>
                <a:latin typeface="Arial"/>
                <a:cs typeface="Arial"/>
              </a:rPr>
              <a:t>أنواع الطفرات </a:t>
            </a:r>
            <a:r>
              <a:rPr lang="ar-JO" u="sng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الكروموسومية</a:t>
            </a:r>
            <a:r>
              <a:rPr lang="ar-JO" u="sng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he-IL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983412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8763" y="5229225"/>
            <a:ext cx="2603500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الاقتضاب</a:t>
            </a:r>
            <a:endParaRPr lang="he-IL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مقطع من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ينقص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8800" y="5894388"/>
            <a:ext cx="2603500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التكرار</a:t>
            </a:r>
            <a:endParaRPr lang="he-IL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مقطع من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يتضاعف (يظهر مرتان)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2300" y="5124450"/>
            <a:ext cx="2603500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الانقلاب</a:t>
            </a:r>
            <a:endParaRPr lang="he-IL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يُقَص مقطع من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ويرتبط بشكل عكسي</a:t>
            </a:r>
            <a:endParaRPr lang="he-IL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9038" y="6234113"/>
            <a:ext cx="2605087" cy="5847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ليس </a:t>
            </a:r>
            <a:r>
              <a:rPr lang="ar-JO" sz="1600" dirty="0" err="1" smtClean="0">
                <a:solidFill>
                  <a:prstClr val="black"/>
                </a:solidFill>
                <a:latin typeface="Arial"/>
                <a:cs typeface="Arial"/>
              </a:rPr>
              <a:t>اجبارياً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 تذكر أنواع الطفرات </a:t>
            </a:r>
            <a:r>
              <a:rPr lang="ar-JO" sz="1600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الكروموسومية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09550" y="6229350"/>
            <a:ext cx="24050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YassineMrabet. Wikimedia commons</a:t>
            </a:r>
            <a:endParaRPr lang="he-IL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3011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أنواع الطفرات </a:t>
            </a:r>
            <a:r>
              <a:rPr lang="ar-JO" sz="1800" b="1" dirty="0" err="1" smtClean="0">
                <a:solidFill>
                  <a:srgbClr val="FF6600"/>
                </a:solidFill>
              </a:rPr>
              <a:t>الكروموسومية</a:t>
            </a:r>
            <a:r>
              <a:rPr lang="ar-JO" sz="1800" b="1" dirty="0" smtClean="0">
                <a:solidFill>
                  <a:srgbClr val="FF6600"/>
                </a:solidFill>
              </a:rPr>
              <a:t> - بقية</a:t>
            </a:r>
            <a:endParaRPr lang="he-IL" sz="1800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D9000-C1A1-4CD6-A38D-1ED33EA378D8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174750"/>
            <a:ext cx="48482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889375"/>
            <a:ext cx="4905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4851400"/>
            <a:ext cx="2603500" cy="3683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أو في طرفه</a:t>
            </a:r>
            <a:endParaRPr lang="he-IL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9038" y="6165850"/>
            <a:ext cx="2605087" cy="5847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ليس </a:t>
            </a:r>
            <a:r>
              <a:rPr lang="ar-JO" sz="1600" dirty="0" err="1" smtClean="0">
                <a:solidFill>
                  <a:prstClr val="black"/>
                </a:solidFill>
                <a:latin typeface="Arial"/>
                <a:cs typeface="Arial"/>
              </a:rPr>
              <a:t>اجبارياً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 تذكر أنواع الطفرات </a:t>
            </a:r>
            <a:r>
              <a:rPr lang="ar-JO" sz="1600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الكروموسومية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42988" y="6564313"/>
            <a:ext cx="240506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5"/>
              </a:rPr>
              <a:t>YassineMrabet. Wikimedia commons</a:t>
            </a:r>
            <a:endParaRPr lang="he-IL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23850" y="701675"/>
            <a:ext cx="8123238" cy="36933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انتقال مقطع من </a:t>
            </a:r>
            <a:r>
              <a:rPr lang="ar-JO" dirty="0" err="1" smtClean="0">
                <a:solidFill>
                  <a:schemeClr val="accent3"/>
                </a:solidFill>
                <a:latin typeface="Arial"/>
                <a:cs typeface="Arial"/>
              </a:rPr>
              <a:t>كروموسوم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chemeClr val="accent3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chemeClr val="accent3"/>
                </a:solidFill>
                <a:latin typeface="Arial"/>
                <a:cs typeface="Arial"/>
              </a:rPr>
              <a:t>كروموسوم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 آخر (الانتقال) :</a:t>
            </a:r>
            <a:endParaRPr lang="he-IL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38" y="3427710"/>
            <a:ext cx="8123238" cy="36933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استبدال مقاطع بين </a:t>
            </a:r>
            <a:r>
              <a:rPr lang="ar-JO" dirty="0" err="1" smtClean="0">
                <a:solidFill>
                  <a:schemeClr val="accent3"/>
                </a:solidFill>
                <a:latin typeface="Arial"/>
                <a:cs typeface="Arial"/>
              </a:rPr>
              <a:t>كروموسومات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 مختلفة :</a:t>
            </a:r>
            <a:endParaRPr lang="he-IL" dirty="0" smtClean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28775"/>
            <a:ext cx="7600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260350"/>
            <a:ext cx="818356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تظهر في الصورة </a:t>
            </a:r>
            <a:r>
              <a:rPr lang="ar-JO" dirty="0" err="1" smtClean="0">
                <a:latin typeface="Arial"/>
                <a:cs typeface="Arial"/>
              </a:rPr>
              <a:t>كروموسومات</a:t>
            </a:r>
            <a:r>
              <a:rPr lang="ar-JO" dirty="0" smtClean="0">
                <a:latin typeface="Arial"/>
                <a:cs typeface="Arial"/>
              </a:rPr>
              <a:t> شخص لديه طفرة في أحد زوجي </a:t>
            </a:r>
            <a:r>
              <a:rPr lang="ar-JO" dirty="0" err="1" smtClean="0">
                <a:latin typeface="Arial"/>
                <a:cs typeface="Arial"/>
              </a:rPr>
              <a:t>كروموسوم</a:t>
            </a:r>
            <a:r>
              <a:rPr lang="ar-JO" dirty="0" smtClean="0">
                <a:latin typeface="Arial"/>
                <a:cs typeface="Arial"/>
              </a:rPr>
              <a:t> رقم 14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ويمكن رؤية قطعة قد أضيفت </a:t>
            </a:r>
            <a:r>
              <a:rPr lang="ar-JO" dirty="0" err="1" smtClean="0">
                <a:latin typeface="Arial"/>
                <a:cs typeface="Arial"/>
              </a:rPr>
              <a:t>للكروموسوم</a:t>
            </a:r>
            <a:r>
              <a:rPr lang="ar-JO" dirty="0" smtClean="0">
                <a:latin typeface="Arial"/>
                <a:cs typeface="Arial"/>
              </a:rPr>
              <a:t> من جهة اليسار فأصبح أطول .</a:t>
            </a:r>
            <a:endParaRPr lang="he-IL" dirty="0">
              <a:latin typeface="Arial"/>
              <a:cs typeface="Arial"/>
            </a:endParaRPr>
          </a:p>
        </p:txBody>
      </p:sp>
      <p:sp>
        <p:nvSpPr>
          <p:cNvPr id="44037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طفرات </a:t>
            </a:r>
            <a:r>
              <a:rPr lang="ar-JO" sz="1800" b="1" dirty="0" err="1" smtClean="0">
                <a:solidFill>
                  <a:srgbClr val="FF6600"/>
                </a:solidFill>
              </a:rPr>
              <a:t>كروموسومية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44038" name="מלבן 1"/>
          <p:cNvSpPr>
            <a:spLocks noChangeArrowheads="1"/>
          </p:cNvSpPr>
          <p:nvPr/>
        </p:nvSpPr>
        <p:spPr bwMode="auto">
          <a:xfrm>
            <a:off x="885825" y="6219825"/>
            <a:ext cx="8778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>
                <a:solidFill>
                  <a:srgbClr val="1F497D"/>
                </a:solidFill>
              </a:rPr>
              <a:t>Ronit Zamir</a:t>
            </a:r>
            <a:r>
              <a:rPr lang="he-IL" sz="900">
                <a:solidFill>
                  <a:srgbClr val="1F497D"/>
                </a:solidFill>
                <a:latin typeface="Calibri" pitchFamily="34" charset="0"/>
              </a:rPr>
              <a:t>©</a:t>
            </a:r>
            <a:endParaRPr lang="en-US" sz="900">
              <a:latin typeface="Calibri" pitchFamily="34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FB945-B1EF-4F1D-B4FD-BD6A56BF24F0}" type="slidenum">
              <a:rPr lang="he-IL" sz="1200" smtClean="0">
                <a:solidFill>
                  <a:schemeClr val="bg2">
                    <a:lumMod val="8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1200" dirty="0" smtClean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2" name="אליפסה 1"/>
          <p:cNvSpPr/>
          <p:nvPr/>
        </p:nvSpPr>
        <p:spPr>
          <a:xfrm>
            <a:off x="2195513" y="4221163"/>
            <a:ext cx="360362" cy="319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5059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متلازمة عويل القطط تنبع من طفرة اقتضاب - توسع</a:t>
            </a:r>
            <a:endParaRPr lang="he-IL" sz="1800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1C6D0-851D-4226-A27D-580E1E0CA97C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738" y="465138"/>
            <a:ext cx="4548187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متلازمة تنبع من نقص في الجزء العلوي من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كروموسوم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رقم 5 . ومصدر الاسم من البكاء المميز للأطفال الذين يعانون من هذه المتلازمة والذي يُذكِّر بعويل القطط . يعاني الأولاد من تخلف عقلي ومشاكل أخرى 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5062" name="Picture 2" descr="http://upload.wikimedia.org/wikipedia/commons/c/c9/Criduc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92150"/>
            <a:ext cx="3671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3" name="קבוצה 4"/>
          <p:cNvGrpSpPr>
            <a:grpSpLocks/>
          </p:cNvGrpSpPr>
          <p:nvPr/>
        </p:nvGrpSpPr>
        <p:grpSpPr bwMode="auto">
          <a:xfrm>
            <a:off x="4260850" y="2398713"/>
            <a:ext cx="4668838" cy="2298700"/>
            <a:chOff x="4265227" y="2646516"/>
            <a:chExt cx="4668863" cy="2298937"/>
          </a:xfrm>
        </p:grpSpPr>
        <p:sp>
          <p:nvSpPr>
            <p:cNvPr id="13" name="TextBox 12"/>
            <p:cNvSpPr txBox="1"/>
            <p:nvPr/>
          </p:nvSpPr>
          <p:spPr>
            <a:xfrm>
              <a:off x="6660778" y="2646516"/>
              <a:ext cx="2273312" cy="369925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dirty="0" smtClean="0">
                  <a:solidFill>
                    <a:prstClr val="black"/>
                  </a:solidFill>
                  <a:latin typeface="Arial"/>
                  <a:cs typeface="Arial"/>
                </a:rPr>
                <a:t>نقص في </a:t>
              </a:r>
              <a:r>
                <a:rPr lang="ar-JO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كروموسوم</a:t>
              </a:r>
              <a:r>
                <a:rPr lang="ar-JO" dirty="0" smtClean="0">
                  <a:solidFill>
                    <a:prstClr val="black"/>
                  </a:solidFill>
                  <a:latin typeface="Arial"/>
                  <a:cs typeface="Arial"/>
                </a:rPr>
                <a:t> رقم 5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5227" y="4575527"/>
              <a:ext cx="3500457" cy="36992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u="sng" dirty="0" smtClean="0">
                  <a:solidFill>
                    <a:prstClr val="black"/>
                  </a:solidFill>
                  <a:latin typeface="Arial"/>
                  <a:cs typeface="Arial"/>
                </a:rPr>
                <a:t>زوج </a:t>
              </a:r>
              <a:r>
                <a:rPr lang="ar-JO" u="sng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كروموسومات</a:t>
              </a:r>
              <a:r>
                <a:rPr lang="ar-JO" u="sng" dirty="0" smtClean="0">
                  <a:solidFill>
                    <a:prstClr val="black"/>
                  </a:solidFill>
                  <a:latin typeface="Arial"/>
                  <a:cs typeface="Arial"/>
                </a:rPr>
                <a:t> متماثل رقم 5</a:t>
              </a:r>
              <a:endParaRPr lang="he-IL" u="sng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450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645" y="2646516"/>
              <a:ext cx="1143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מחבר חץ ישר 2"/>
            <p:cNvCxnSpPr/>
            <p:nvPr/>
          </p:nvCxnSpPr>
          <p:spPr>
            <a:xfrm flipH="1">
              <a:off x="6084512" y="2830685"/>
              <a:ext cx="792167" cy="1174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4" name="מלבן 1"/>
          <p:cNvSpPr>
            <a:spLocks noChangeArrowheads="1"/>
          </p:cNvSpPr>
          <p:nvPr/>
        </p:nvSpPr>
        <p:spPr bwMode="auto">
          <a:xfrm>
            <a:off x="246063" y="5514975"/>
            <a:ext cx="3533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>
                <a:latin typeface="Calibri" pitchFamily="34" charset="0"/>
                <a:cs typeface="Calibri" pitchFamily="34" charset="0"/>
              </a:rPr>
              <a:t>Paola Cerruti Mainardi. Cri du Chat syndrome. Orphanet Journal of Rare Diseases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  <a:cs typeface="Calibri" pitchFamily="34" charset="0"/>
              </a:rPr>
              <a:t>Cerruti Mainardi </a:t>
            </a:r>
            <a:r>
              <a:rPr lang="en-US" sz="900" i="1">
                <a:solidFill>
                  <a:srgbClr val="000000"/>
                </a:solidFill>
                <a:latin typeface="Verdana" pitchFamily="34" charset="0"/>
                <a:cs typeface="Calibri" pitchFamily="34" charset="0"/>
              </a:rPr>
              <a:t>Orphanet Journal of Rare Diseases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  <a:cs typeface="Calibri" pitchFamily="34" charset="0"/>
              </a:rPr>
              <a:t> 2006 </a:t>
            </a:r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Calibri" pitchFamily="34" charset="0"/>
              </a:rPr>
              <a:t>1</a:t>
            </a:r>
            <a:r>
              <a:rPr lang="en-US" sz="900">
                <a:solidFill>
                  <a:srgbClr val="000000"/>
                </a:solidFill>
                <a:latin typeface="Verdana" pitchFamily="34" charset="0"/>
                <a:cs typeface="Calibri" pitchFamily="34" charset="0"/>
              </a:rPr>
              <a:t>:33</a:t>
            </a:r>
            <a:r>
              <a:rPr lang="en-US" sz="900">
                <a:cs typeface="Calibri" pitchFamily="34" charset="0"/>
              </a:rPr>
              <a:t> </a:t>
            </a:r>
            <a:r>
              <a:rPr lang="en-US" sz="900" u="sng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5" action="ppaction://hlinkfile"/>
              </a:rPr>
              <a:t> http://www.ojrd.com/content/1/1/33</a:t>
            </a:r>
            <a:endParaRPr lang="he-I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75B69-B25B-4B47-B5E6-11B2F82A534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أنواع الطفرات الموضعية</a:t>
            </a:r>
            <a:endParaRPr lang="he-IL" sz="1800" dirty="0" smtClean="0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601716923"/>
              </p:ext>
            </p:extLst>
          </p:nvPr>
        </p:nvGraphicFramePr>
        <p:xfrm>
          <a:off x="588300" y="563243"/>
          <a:ext cx="7835528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חץ למטה 2"/>
          <p:cNvSpPr/>
          <p:nvPr/>
        </p:nvSpPr>
        <p:spPr>
          <a:xfrm>
            <a:off x="6092825" y="3716338"/>
            <a:ext cx="215900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9" name="חץ למטה 8"/>
          <p:cNvSpPr/>
          <p:nvPr/>
        </p:nvSpPr>
        <p:spPr>
          <a:xfrm rot="720000">
            <a:off x="1909763" y="3668713"/>
            <a:ext cx="131762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11" name="חץ למטה 10"/>
          <p:cNvSpPr/>
          <p:nvPr/>
        </p:nvSpPr>
        <p:spPr>
          <a:xfrm rot="-720000">
            <a:off x="2116138" y="3675063"/>
            <a:ext cx="111125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46089" name="Slide Number Placeholder 8"/>
          <p:cNvSpPr txBox="1">
            <a:spLocks/>
          </p:cNvSpPr>
          <p:nvPr/>
        </p:nvSpPr>
        <p:spPr bwMode="auto">
          <a:xfrm>
            <a:off x="4286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7F6A364F-9AFF-42DD-8AC1-5DA0D305DA6D}" type="slidenum">
              <a:rPr lang="he-IL" sz="1200">
                <a:solidFill>
                  <a:srgbClr val="D9D9D9"/>
                </a:solidFill>
              </a:rPr>
              <a:pPr algn="l" eaLnBrk="1" hangingPunct="1"/>
              <a:t>15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C347-C9F8-4374-987C-1AC9DE4A39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التأثيرات المحتملة لطفرة موضعية من نوع استبدال قاعدة على الزلال</a:t>
            </a:r>
            <a:endParaRPr lang="he-IL" sz="1800" dirty="0" smtClean="0"/>
          </a:p>
        </p:txBody>
      </p:sp>
      <p:graphicFrame>
        <p:nvGraphicFramePr>
          <p:cNvPr id="2" name="דיאגרמה 1"/>
          <p:cNvGraphicFramePr/>
          <p:nvPr/>
        </p:nvGraphicFramePr>
        <p:xfrm>
          <a:off x="395536" y="260648"/>
          <a:ext cx="847081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10" name="מלבן 2"/>
          <p:cNvSpPr>
            <a:spLocks noChangeArrowheads="1"/>
          </p:cNvSpPr>
          <p:nvPr/>
        </p:nvSpPr>
        <p:spPr bwMode="auto">
          <a:xfrm>
            <a:off x="7524750" y="3860800"/>
            <a:ext cx="148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dirty="0" smtClean="0">
                <a:solidFill>
                  <a:srgbClr val="000000"/>
                </a:solidFill>
              </a:rPr>
              <a:t>التغيير </a:t>
            </a:r>
          </a:p>
          <a:p>
            <a:r>
              <a:rPr lang="ar-JO" dirty="0" smtClean="0">
                <a:solidFill>
                  <a:srgbClr val="000000"/>
                </a:solidFill>
              </a:rPr>
              <a:t>الحاصل </a:t>
            </a:r>
          </a:p>
          <a:p>
            <a:r>
              <a:rPr lang="ar-JO" dirty="0" smtClean="0">
                <a:solidFill>
                  <a:srgbClr val="000000"/>
                </a:solidFill>
              </a:rPr>
              <a:t>للزلال :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7111" name="מלבן 2"/>
          <p:cNvSpPr>
            <a:spLocks noChangeArrowheads="1"/>
          </p:cNvSpPr>
          <p:nvPr/>
        </p:nvSpPr>
        <p:spPr bwMode="auto">
          <a:xfrm>
            <a:off x="214313" y="5013325"/>
            <a:ext cx="23828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2075" indent="-92075"/>
            <a:r>
              <a:rPr lang="he-IL" sz="1400" dirty="0">
                <a:solidFill>
                  <a:srgbClr val="000000"/>
                </a:solidFill>
              </a:rPr>
              <a:t>* </a:t>
            </a:r>
            <a:r>
              <a:rPr lang="ar-JO" sz="1400" dirty="0" smtClean="0">
                <a:solidFill>
                  <a:srgbClr val="000000"/>
                </a:solidFill>
              </a:rPr>
              <a:t>أو أطول من المعتاد , في حالة تبديل كلمة سر قف الترجمة بكلمة سر تشفِّر لحامض أميني .</a:t>
            </a:r>
            <a:endParaRPr lang="he-IL" sz="1400" dirty="0">
              <a:solidFill>
                <a:srgbClr val="000000"/>
              </a:solidFill>
            </a:endParaRPr>
          </a:p>
        </p:txBody>
      </p:sp>
      <p:sp>
        <p:nvSpPr>
          <p:cNvPr id="47112" name="Slide Number Placeholder 8"/>
          <p:cNvSpPr txBox="1">
            <a:spLocks/>
          </p:cNvSpPr>
          <p:nvPr/>
        </p:nvSpPr>
        <p:spPr bwMode="auto">
          <a:xfrm>
            <a:off x="4286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1BA6D0B9-37CD-476C-9F3F-DFDD70C938AA}" type="slidenum">
              <a:rPr lang="he-IL" sz="1200">
                <a:solidFill>
                  <a:srgbClr val="D9D9D9"/>
                </a:solidFill>
              </a:rPr>
              <a:pPr algn="l" eaLnBrk="1" hangingPunct="1"/>
              <a:t>16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85821-561F-471F-8340-617C9595ADF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التأثيرات المحتملة لطفرة موضعية من نوع </a:t>
            </a: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اضافة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/حذف قاعدة على الزلال</a:t>
            </a:r>
            <a:endParaRPr lang="he-IL" sz="1800" dirty="0" smtClean="0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98488182"/>
              </p:ext>
            </p:extLst>
          </p:nvPr>
        </p:nvGraphicFramePr>
        <p:xfrm>
          <a:off x="248363" y="620688"/>
          <a:ext cx="847081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4" name="מלבן 2"/>
          <p:cNvSpPr>
            <a:spLocks noChangeArrowheads="1"/>
          </p:cNvSpPr>
          <p:nvPr/>
        </p:nvSpPr>
        <p:spPr bwMode="auto">
          <a:xfrm>
            <a:off x="7235825" y="4797425"/>
            <a:ext cx="148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dirty="0" smtClean="0">
                <a:solidFill>
                  <a:srgbClr val="000000"/>
                </a:solidFill>
              </a:rPr>
              <a:t>التغيير</a:t>
            </a:r>
          </a:p>
          <a:p>
            <a:r>
              <a:rPr lang="ar-JO" dirty="0" smtClean="0">
                <a:solidFill>
                  <a:srgbClr val="000000"/>
                </a:solidFill>
              </a:rPr>
              <a:t> الحاصل</a:t>
            </a:r>
          </a:p>
          <a:p>
            <a:r>
              <a:rPr lang="ar-JO" dirty="0" smtClean="0">
                <a:solidFill>
                  <a:srgbClr val="000000"/>
                </a:solidFill>
              </a:rPr>
              <a:t> للزلال: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8135" name="מלבן 2"/>
          <p:cNvSpPr>
            <a:spLocks noChangeArrowheads="1"/>
          </p:cNvSpPr>
          <p:nvPr/>
        </p:nvSpPr>
        <p:spPr bwMode="auto">
          <a:xfrm>
            <a:off x="4427538" y="3292475"/>
            <a:ext cx="1512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sz="1200" b="1" dirty="0" smtClean="0">
                <a:solidFill>
                  <a:srgbClr val="FF6600"/>
                </a:solidFill>
              </a:rPr>
              <a:t>تغيير كل كلمات السر</a:t>
            </a:r>
            <a:endParaRPr lang="he-IL" sz="1200" b="1" dirty="0">
              <a:solidFill>
                <a:srgbClr val="FF6600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>
            <a:off x="4597400" y="3549650"/>
            <a:ext cx="1428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אליפסה 8"/>
          <p:cNvSpPr/>
          <p:nvPr/>
        </p:nvSpPr>
        <p:spPr>
          <a:xfrm>
            <a:off x="4565650" y="3527425"/>
            <a:ext cx="4445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מלבן 2"/>
          <p:cNvSpPr>
            <a:spLocks noChangeArrowheads="1"/>
          </p:cNvSpPr>
          <p:nvPr/>
        </p:nvSpPr>
        <p:spPr bwMode="auto">
          <a:xfrm>
            <a:off x="4140200" y="3789363"/>
            <a:ext cx="719138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ar-JO" sz="1200" b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القاعدة التي أضيفت</a:t>
            </a:r>
            <a:endParaRPr lang="he-IL" sz="12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139" name="Slide Number Placeholder 8"/>
          <p:cNvSpPr txBox="1">
            <a:spLocks/>
          </p:cNvSpPr>
          <p:nvPr/>
        </p:nvSpPr>
        <p:spPr bwMode="auto">
          <a:xfrm>
            <a:off x="4286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0232FD34-0E0E-476D-AADF-F4B68EFF491B}" type="slidenum">
              <a:rPr lang="he-IL" sz="1200">
                <a:solidFill>
                  <a:srgbClr val="D9D9D9"/>
                </a:solidFill>
              </a:rPr>
              <a:pPr algn="l" eaLnBrk="1" hangingPunct="1"/>
              <a:t>17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0225" y="625475"/>
            <a:ext cx="8183563" cy="452431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3</a:t>
            </a: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امامك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تسلسل القواعد في مقطع ما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احدى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جديلتي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أ. سجل تتسلسل القواعد في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mRNA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الذي سيبنى حسب جديلة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”أ“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C   A    T   G   A   T   A   T   A   C   C   T     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ب. ما هو تسلسل الحوامض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في مقطع الزلال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الناتج عن ترجمة هذا الجزيء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mRNA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استعن بجدول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الشيفرة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الوراثية (الجزئي) المرفق 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AAC5F-6C7C-4838-BF6D-247249040D4E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z="1800" dirty="0" smtClean="0"/>
          </a:p>
        </p:txBody>
      </p:sp>
      <p:sp>
        <p:nvSpPr>
          <p:cNvPr id="49157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 3 : تحديد تسلسل الحوامض </a:t>
            </a:r>
            <a:r>
              <a:rPr lang="ar-JO" sz="1800" b="1" dirty="0" err="1" smtClean="0">
                <a:solidFill>
                  <a:srgbClr val="FF6600"/>
                </a:solidFill>
              </a:rPr>
              <a:t>الأمينية</a:t>
            </a:r>
            <a:r>
              <a:rPr lang="ar-JO" sz="1800" b="1" dirty="0" smtClean="0">
                <a:solidFill>
                  <a:srgbClr val="FF6600"/>
                </a:solidFill>
              </a:rPr>
              <a:t> في الزلال حسب تسلسل القواعد في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468313" y="4284663"/>
          <a:ext cx="3097212" cy="2428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8606"/>
                <a:gridCol w="1548606"/>
              </a:tblGrid>
              <a:tr h="9449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</a:tbl>
          </a:graphicData>
        </a:graphic>
      </p:graphicFrame>
      <p:grpSp>
        <p:nvGrpSpPr>
          <p:cNvPr id="49178" name="קבוצה 24"/>
          <p:cNvGrpSpPr>
            <a:grpSpLocks/>
          </p:cNvGrpSpPr>
          <p:nvPr/>
        </p:nvGrpSpPr>
        <p:grpSpPr bwMode="auto">
          <a:xfrm>
            <a:off x="1514475" y="3300413"/>
            <a:ext cx="4000500" cy="560387"/>
            <a:chOff x="1680259" y="3290130"/>
            <a:chExt cx="4000075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254" y="3290130"/>
              <a:ext cx="892080" cy="540241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 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02" y="3310786"/>
              <a:ext cx="892080" cy="540241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9980" y="3310786"/>
              <a:ext cx="892080" cy="540241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080" cy="540241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49179" name="Slide Number Placeholder 8"/>
          <p:cNvSpPr txBox="1">
            <a:spLocks/>
          </p:cNvSpPr>
          <p:nvPr/>
        </p:nvSpPr>
        <p:spPr bwMode="auto">
          <a:xfrm>
            <a:off x="107950" y="6572250"/>
            <a:ext cx="685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6776D600-AC20-4D87-9F8A-22EC5A991C38}" type="slidenum">
              <a:rPr lang="he-IL" sz="1200">
                <a:solidFill>
                  <a:srgbClr val="D9D9D9"/>
                </a:solidFill>
              </a:rPr>
              <a:pPr algn="l" eaLnBrk="1" hangingPunct="1"/>
              <a:t>18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0225" y="625475"/>
            <a:ext cx="8183563" cy="4524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امامك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تسلسل القواعد في مقطع ما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احدى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جديلتي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أ. سجل تتسلسل القواعد في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mRNA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الذي سيبنى حسب جديلة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”أ“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C   A    T   G   A   T   A   T   A   C   </a:t>
            </a:r>
            <a:r>
              <a:rPr lang="en-US" kern="0" dirty="0" err="1" smtClean="0">
                <a:solidFill>
                  <a:srgbClr val="1D4C72"/>
                </a:solidFill>
                <a:latin typeface="Arial"/>
                <a:cs typeface="Arial"/>
              </a:rPr>
              <a:t>C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   T      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G   U   A   C   U   A   U   A  U   G   G   A                               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ب. ما هو تسلسل الحوامض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في مقطع الزلال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الناتج عن ترجمة هذا الجزيء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mRNA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استعن بجدول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الشيفرة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الوراثية (الجزئي) المرفق .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D3717-FC60-49F4-9F7F-8063D5CA2262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1800" dirty="0" smtClean="0"/>
          </a:p>
        </p:txBody>
      </p:sp>
      <p:sp>
        <p:nvSpPr>
          <p:cNvPr id="5018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682624" y="4284663"/>
          <a:ext cx="3097214" cy="2428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8607"/>
                <a:gridCol w="1548607"/>
              </a:tblGrid>
              <a:tr h="9449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</a:tbl>
          </a:graphicData>
        </a:graphic>
      </p:graphicFrame>
      <p:grpSp>
        <p:nvGrpSpPr>
          <p:cNvPr id="50201" name="קבוצה 24"/>
          <p:cNvGrpSpPr>
            <a:grpSpLocks/>
          </p:cNvGrpSpPr>
          <p:nvPr/>
        </p:nvGrpSpPr>
        <p:grpSpPr bwMode="auto">
          <a:xfrm>
            <a:off x="1514475" y="3300413"/>
            <a:ext cx="4000500" cy="560387"/>
            <a:chOff x="1680259" y="3290130"/>
            <a:chExt cx="4000075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254" y="3290130"/>
              <a:ext cx="892080" cy="540241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 </a:t>
              </a:r>
              <a:r>
                <a:rPr lang="ar-SA" sz="2000" dirty="0" smtClean="0">
                  <a:solidFill>
                    <a:prstClr val="black"/>
                  </a:solidFill>
                  <a:latin typeface="Arial"/>
                  <a:cs typeface="Arial"/>
                </a:rPr>
                <a:t>جليسين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02" y="3310786"/>
              <a:ext cx="892080" cy="540241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ليوتسين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9980" y="3310786"/>
              <a:ext cx="892080" cy="540241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تيروزين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080" cy="540241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ar-SA" sz="2000" dirty="0" smtClean="0">
                  <a:solidFill>
                    <a:prstClr val="black"/>
                  </a:solidFill>
                  <a:latin typeface="Arial"/>
                  <a:cs typeface="Arial"/>
                </a:rPr>
                <a:t>فالين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0203" name="Slide Number Placeholder 8"/>
          <p:cNvSpPr txBox="1">
            <a:spLocks/>
          </p:cNvSpPr>
          <p:nvPr/>
        </p:nvSpPr>
        <p:spPr bwMode="auto">
          <a:xfrm>
            <a:off x="2508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7D9F5F2B-09B8-4074-AEE1-C15CCE52BB7E}" type="slidenum">
              <a:rPr lang="he-IL" sz="1200">
                <a:solidFill>
                  <a:srgbClr val="D9D9D9"/>
                </a:solidFill>
              </a:rPr>
              <a:pPr algn="l" eaLnBrk="1" hangingPunct="1"/>
              <a:t>19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7353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FBB9D-C89B-40DC-9228-3BE6E8F339AA}" type="slidenum">
              <a:rPr lang="he-IL" sz="1200" smtClean="0">
                <a:solidFill>
                  <a:schemeClr val="bg2">
                    <a:lumMod val="8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z="1200" dirty="0" smtClean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العلاقة بين </a:t>
            </a: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ar-JO" sz="1800" b="1" dirty="0" smtClean="0">
                <a:solidFill>
                  <a:srgbClr val="FF6600"/>
                </a:solidFill>
              </a:rPr>
              <a:t> والصفات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</a:t>
            </a:r>
            <a:endParaRPr lang="he-IL" dirty="0"/>
          </a:p>
        </p:txBody>
      </p:sp>
      <p:grpSp>
        <p:nvGrpSpPr>
          <p:cNvPr id="33797" name="קבוצה 2"/>
          <p:cNvGrpSpPr>
            <a:grpSpLocks/>
          </p:cNvGrpSpPr>
          <p:nvPr/>
        </p:nvGrpSpPr>
        <p:grpSpPr bwMode="auto">
          <a:xfrm>
            <a:off x="107950" y="1557338"/>
            <a:ext cx="8718550" cy="3635375"/>
            <a:chOff x="381000" y="1938337"/>
            <a:chExt cx="8718774" cy="3635375"/>
          </a:xfrm>
        </p:grpSpPr>
        <p:grpSp>
          <p:nvGrpSpPr>
            <p:cNvPr id="33801" name="קבוצה 20"/>
            <p:cNvGrpSpPr>
              <a:grpSpLocks/>
            </p:cNvGrpSpPr>
            <p:nvPr/>
          </p:nvGrpSpPr>
          <p:grpSpPr bwMode="auto">
            <a:xfrm>
              <a:off x="381000" y="1938337"/>
              <a:ext cx="8383588" cy="3635375"/>
              <a:chOff x="404605" y="1226422"/>
              <a:chExt cx="8382941" cy="36347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04605" y="1226422"/>
                <a:ext cx="6687793" cy="1193608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يحدد </a:t>
                </a:r>
                <a:r>
                  <a:rPr lang="ar-JO" kern="0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الـ</a:t>
                </a: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DNA</a:t>
                </a:r>
                <a:r>
                  <a:rPr lang="he-IL" dirty="0" smtClean="0">
                    <a:latin typeface="Arial"/>
                    <a:cs typeface="Arial"/>
                  </a:rPr>
                  <a:t> </a:t>
                </a:r>
                <a:r>
                  <a:rPr lang="ar-JO" dirty="0" smtClean="0">
                    <a:latin typeface="Arial"/>
                    <a:cs typeface="Arial"/>
                  </a:rPr>
                  <a:t> صفات الخلية </a:t>
                </a:r>
                <a:r>
                  <a:rPr lang="ar-JO" dirty="0" err="1" smtClean="0">
                    <a:latin typeface="Arial"/>
                    <a:cs typeface="Arial"/>
                  </a:rPr>
                  <a:t>واداؤها</a:t>
                </a:r>
                <a:r>
                  <a:rPr lang="ar-JO" dirty="0" smtClean="0">
                    <a:latin typeface="Arial"/>
                    <a:cs typeface="Arial"/>
                  </a:rPr>
                  <a:t>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dirty="0" smtClean="0">
                    <a:latin typeface="Arial"/>
                    <a:cs typeface="Arial"/>
                  </a:rPr>
                  <a:t>(وكذلك صفات المخلوق كله أيضاً)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dirty="0" smtClean="0">
                    <a:latin typeface="Arial"/>
                    <a:cs typeface="Arial"/>
                  </a:rPr>
                  <a:t>طريقة تحديد نوع </a:t>
                </a:r>
                <a:r>
                  <a:rPr lang="ar-JO" dirty="0" err="1" smtClean="0">
                    <a:latin typeface="Arial"/>
                    <a:cs typeface="Arial"/>
                  </a:rPr>
                  <a:t>الزلاليات</a:t>
                </a:r>
                <a:r>
                  <a:rPr lang="ar-JO" dirty="0" smtClean="0">
                    <a:latin typeface="Arial"/>
                    <a:cs typeface="Arial"/>
                  </a:rPr>
                  <a:t> الناتجة في الخلية </a:t>
                </a:r>
                <a:endParaRPr lang="he-IL" kern="0" dirty="0" smtClean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806" name="TextBox 12"/>
              <p:cNvSpPr txBox="1">
                <a:spLocks noChangeArrowheads="1"/>
              </p:cNvSpPr>
              <p:nvPr/>
            </p:nvSpPr>
            <p:spPr bwMode="auto">
              <a:xfrm>
                <a:off x="410955" y="2780335"/>
                <a:ext cx="6681272" cy="865048"/>
              </a:xfrm>
              <a:prstGeom prst="rect">
                <a:avLst/>
              </a:prstGeom>
              <a:noFill/>
              <a:ln w="22225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JO" dirty="0" err="1" smtClean="0">
                    <a:solidFill>
                      <a:srgbClr val="000000"/>
                    </a:solidFill>
                  </a:rPr>
                  <a:t>الزلاليات</a:t>
                </a:r>
                <a:r>
                  <a:rPr lang="ar-JO" dirty="0" smtClean="0">
                    <a:solidFill>
                      <a:srgbClr val="000000"/>
                    </a:solidFill>
                  </a:rPr>
                  <a:t> الناتجة هي </a:t>
                </a:r>
                <a:r>
                  <a:rPr lang="ar-JO" dirty="0" err="1" smtClean="0">
                    <a:solidFill>
                      <a:srgbClr val="000000"/>
                    </a:solidFill>
                  </a:rPr>
                  <a:t>انزيمات</a:t>
                </a:r>
                <a:r>
                  <a:rPr lang="ar-JO" dirty="0" smtClean="0">
                    <a:solidFill>
                      <a:srgbClr val="000000"/>
                    </a:solidFill>
                  </a:rPr>
                  <a:t> , قنوات , مستقبلات وغيرها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1" hangingPunct="1"/>
                <a:endParaRPr lang="he-IL" sz="1400" u="sng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3807" name="TextBox 13"/>
              <p:cNvSpPr txBox="1">
                <a:spLocks noChangeArrowheads="1"/>
              </p:cNvSpPr>
              <p:nvPr/>
            </p:nvSpPr>
            <p:spPr bwMode="auto">
              <a:xfrm>
                <a:off x="404605" y="3997751"/>
                <a:ext cx="6674923" cy="863461"/>
              </a:xfrm>
              <a:prstGeom prst="rect">
                <a:avLst/>
              </a:prstGeom>
              <a:noFill/>
              <a:ln w="22225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JO" dirty="0" err="1" smtClean="0">
                    <a:solidFill>
                      <a:srgbClr val="000000"/>
                    </a:solidFill>
                  </a:rPr>
                  <a:t>اداء</a:t>
                </a:r>
                <a:r>
                  <a:rPr lang="ar-JO" dirty="0" smtClean="0">
                    <a:solidFill>
                      <a:srgbClr val="000000"/>
                    </a:solidFill>
                  </a:rPr>
                  <a:t> </a:t>
                </a:r>
                <a:r>
                  <a:rPr lang="ar-JO" dirty="0" err="1" smtClean="0">
                    <a:solidFill>
                      <a:srgbClr val="000000"/>
                    </a:solidFill>
                  </a:rPr>
                  <a:t>الزلاليات</a:t>
                </a:r>
                <a:r>
                  <a:rPr lang="ar-JO" dirty="0" smtClean="0">
                    <a:solidFill>
                      <a:srgbClr val="000000"/>
                    </a:solidFill>
                  </a:rPr>
                  <a:t> يحدد صفات الخلية والعمليات التي تحدث فيها </a:t>
                </a:r>
                <a:endParaRPr lang="en-US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  <a:p>
                <a:pPr algn="ctr" eaLnBrk="1" hangingPunct="1"/>
                <a:endParaRPr lang="he-IL" u="sng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79721" y="1391495"/>
                <a:ext cx="1408040" cy="863461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DNA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79721" y="2780334"/>
                <a:ext cx="1408040" cy="865049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زلال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79721" y="3997751"/>
                <a:ext cx="1408040" cy="863461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صفة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" name="חץ למטה 1"/>
            <p:cNvSpPr/>
            <p:nvPr/>
          </p:nvSpPr>
          <p:spPr>
            <a:xfrm flipH="1">
              <a:off x="3640222" y="3114674"/>
              <a:ext cx="415936" cy="3603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18" name="חץ למטה 17"/>
            <p:cNvSpPr/>
            <p:nvPr/>
          </p:nvSpPr>
          <p:spPr>
            <a:xfrm flipH="1">
              <a:off x="3640222" y="4357687"/>
              <a:ext cx="415936" cy="3603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pic>
          <p:nvPicPr>
            <p:cNvPr id="33804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712" y="3445953"/>
              <a:ext cx="2024062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63525" y="442913"/>
            <a:ext cx="8183563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تعلمنا في دروس سابقة أن الجينات الموجودة في </a:t>
            </a:r>
            <a:r>
              <a:rPr lang="ar-JO" dirty="0" err="1" smtClean="0">
                <a:latin typeface="Arial"/>
                <a:cs typeface="Arial"/>
              </a:rPr>
              <a:t>الـ</a:t>
            </a:r>
            <a:r>
              <a:rPr lang="ar-JO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DNA</a:t>
            </a:r>
            <a:r>
              <a:rPr lang="he-IL" dirty="0" smtClean="0">
                <a:latin typeface="Arial"/>
                <a:cs typeface="Arial"/>
              </a:rPr>
              <a:t> </a:t>
            </a:r>
            <a:r>
              <a:rPr lang="ar-JO" dirty="0" smtClean="0">
                <a:latin typeface="Arial"/>
                <a:cs typeface="Arial"/>
              </a:rPr>
              <a:t> تحدد نوع </a:t>
            </a:r>
            <a:r>
              <a:rPr lang="ar-JO" dirty="0" err="1" smtClean="0">
                <a:latin typeface="Arial"/>
                <a:cs typeface="Arial"/>
              </a:rPr>
              <a:t>الزلاليات</a:t>
            </a:r>
            <a:r>
              <a:rPr lang="ar-JO" dirty="0" smtClean="0">
                <a:latin typeface="Arial"/>
                <a:cs typeface="Arial"/>
              </a:rPr>
              <a:t> الناتجة في الخلية في عملية النسخ والترجمة . وظيفة </a:t>
            </a:r>
            <a:r>
              <a:rPr lang="ar-JO" dirty="0" err="1" smtClean="0">
                <a:latin typeface="Arial"/>
                <a:cs typeface="Arial"/>
              </a:rPr>
              <a:t>الزلاليات</a:t>
            </a:r>
            <a:r>
              <a:rPr lang="ar-JO" dirty="0" smtClean="0">
                <a:latin typeface="Arial"/>
                <a:cs typeface="Arial"/>
              </a:rPr>
              <a:t> تحدد صفات الخلية .</a:t>
            </a:r>
            <a:endParaRPr lang="he-IL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050" y="5445125"/>
            <a:ext cx="8183563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سنتعلم في هذا الدرس عن الطفرات – تغييرات في </a:t>
            </a:r>
            <a:r>
              <a:rPr lang="ar-JO" dirty="0" err="1" smtClean="0">
                <a:latin typeface="Arial"/>
                <a:cs typeface="Arial"/>
              </a:rPr>
              <a:t>الـ</a:t>
            </a:r>
            <a:r>
              <a:rPr lang="ar-JO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DNA</a:t>
            </a:r>
            <a:r>
              <a:rPr lang="he-IL" dirty="0" smtClean="0">
                <a:latin typeface="Arial"/>
                <a:cs typeface="Arial"/>
              </a:rPr>
              <a:t> </a:t>
            </a:r>
            <a:r>
              <a:rPr lang="ar-JO" dirty="0" smtClean="0">
                <a:latin typeface="Arial"/>
                <a:cs typeface="Arial"/>
              </a:rPr>
              <a:t> , التي قد تؤدي </a:t>
            </a:r>
            <a:r>
              <a:rPr lang="ar-JO" dirty="0" err="1" smtClean="0">
                <a:latin typeface="Arial"/>
                <a:cs typeface="Arial"/>
              </a:rPr>
              <a:t>الى</a:t>
            </a:r>
            <a:r>
              <a:rPr lang="ar-JO" dirty="0" smtClean="0">
                <a:latin typeface="Arial"/>
                <a:cs typeface="Arial"/>
              </a:rPr>
              <a:t> تغيير في </a:t>
            </a:r>
            <a:r>
              <a:rPr lang="ar-JO" dirty="0" err="1" smtClean="0">
                <a:latin typeface="Arial"/>
                <a:cs typeface="Arial"/>
              </a:rPr>
              <a:t>الزلاليات</a:t>
            </a:r>
            <a:r>
              <a:rPr lang="ar-JO" dirty="0" smtClean="0">
                <a:latin typeface="Arial"/>
                <a:cs typeface="Arial"/>
              </a:rPr>
              <a:t> , وفي أعقاب ذلك </a:t>
            </a:r>
            <a:r>
              <a:rPr lang="ar-JO" dirty="0" err="1" smtClean="0">
                <a:latin typeface="Arial"/>
                <a:cs typeface="Arial"/>
              </a:rPr>
              <a:t>الى</a:t>
            </a:r>
            <a:r>
              <a:rPr lang="ar-JO" dirty="0" smtClean="0">
                <a:latin typeface="Arial"/>
                <a:cs typeface="Arial"/>
              </a:rPr>
              <a:t> تغيير في الصفات .</a:t>
            </a:r>
            <a:endParaRPr lang="he-IL" dirty="0">
              <a:latin typeface="Arial"/>
              <a:cs typeface="Arial"/>
            </a:endParaRPr>
          </a:p>
        </p:txBody>
      </p:sp>
      <p:pic>
        <p:nvPicPr>
          <p:cNvPr id="3380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185863"/>
            <a:ext cx="2028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1800" y="469900"/>
            <a:ext cx="8183563" cy="36925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4</a:t>
            </a: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كوِّن ”الطفرة“ التالية :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استبدل القاعدة الأولى من جهة اليسار في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من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C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لـ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G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أذكر : نوع الطفرة والتغيير الحاصل في تسلسل الحوامض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الأمينية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        </a:t>
            </a:r>
            <a:r>
              <a:rPr lang="en-US" b="1" kern="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  A    T   G   A   T   A   T   A   C   C   T     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</a:t>
            </a: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A7EA1-1591-404D-B1D8-FC3CC482EB7F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z="1800" dirty="0" smtClean="0"/>
          </a:p>
        </p:txBody>
      </p:sp>
      <p:sp>
        <p:nvSpPr>
          <p:cNvPr id="51205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 4 : تكوين ”طفرة موضعية“ من نوع استبدال قاعدة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969963" y="4365625"/>
          <a:ext cx="3097212" cy="2428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8606"/>
                <a:gridCol w="1548606"/>
              </a:tblGrid>
              <a:tr h="9449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</a:tbl>
          </a:graphicData>
        </a:graphic>
      </p:graphicFrame>
      <p:grpSp>
        <p:nvGrpSpPr>
          <p:cNvPr id="51226" name="קבוצה 24"/>
          <p:cNvGrpSpPr>
            <a:grpSpLocks/>
          </p:cNvGrpSpPr>
          <p:nvPr/>
        </p:nvGrpSpPr>
        <p:grpSpPr bwMode="auto">
          <a:xfrm>
            <a:off x="1447800" y="3343275"/>
            <a:ext cx="4000500" cy="560388"/>
            <a:chOff x="1680259" y="3290130"/>
            <a:chExt cx="4000075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254" y="3290130"/>
              <a:ext cx="892080" cy="540240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 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02" y="3310787"/>
              <a:ext cx="892080" cy="540240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9980" y="3310787"/>
              <a:ext cx="892080" cy="540240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080" cy="540240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51227" name="Slide Number Placeholder 8"/>
          <p:cNvSpPr txBox="1">
            <a:spLocks/>
          </p:cNvSpPr>
          <p:nvPr/>
        </p:nvSpPr>
        <p:spPr bwMode="auto">
          <a:xfrm>
            <a:off x="428625" y="6524625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B741D6C7-848D-45E5-8794-FFD8B2EE4EBF}" type="slidenum">
              <a:rPr lang="he-IL" sz="1200">
                <a:solidFill>
                  <a:srgbClr val="D9D9D9"/>
                </a:solidFill>
              </a:rPr>
              <a:pPr algn="l" eaLnBrk="1" hangingPunct="1"/>
              <a:t>20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1800" y="469900"/>
            <a:ext cx="8183563" cy="424656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4: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كوِّن ”الطفرة“ التالية :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استبدل القاعدة الأولى من جهة اليسار في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من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C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لـ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G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أذكر : نوع الطفرة والتغيير الحاصل في تسلسل الحوامض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الأمينية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          </a:t>
            </a:r>
            <a:r>
              <a:rPr lang="en-US" b="1" kern="0" dirty="0">
                <a:solidFill>
                  <a:srgbClr val="CC00FF"/>
                </a:solidFill>
                <a:latin typeface="Arial"/>
                <a:cs typeface="Arial"/>
              </a:rPr>
              <a:t>G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  A    T   G   A   T   A   T   A   C   C   T     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 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                                    </a:t>
            </a:r>
            <a:r>
              <a:rPr lang="en-US" b="1" kern="0" dirty="0">
                <a:solidFill>
                  <a:srgbClr val="CC00FF"/>
                </a:solidFill>
                <a:latin typeface="Arial"/>
                <a:cs typeface="Arial"/>
              </a:rPr>
              <a:t>C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  U    A   C   U   A   U   A   U   G  G   A</a:t>
            </a:r>
            <a:r>
              <a:rPr lang="he-IL" kern="0" dirty="0">
                <a:solidFill>
                  <a:srgbClr val="FF0000"/>
                </a:solidFill>
                <a:latin typeface="Arial"/>
                <a:cs typeface="Arial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هذه الطفرة موضعية من نوع استبدال قاعدة .</a:t>
            </a: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14EF3-D229-4A4F-B09B-080A743A0634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z="1800" dirty="0" smtClean="0"/>
          </a:p>
        </p:txBody>
      </p:sp>
      <p:sp>
        <p:nvSpPr>
          <p:cNvPr id="52229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538163" y="4365625"/>
          <a:ext cx="3097212" cy="2428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8606"/>
                <a:gridCol w="1548606"/>
              </a:tblGrid>
              <a:tr h="9449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98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</a:tbl>
          </a:graphicData>
        </a:graphic>
      </p:graphicFrame>
      <p:grpSp>
        <p:nvGrpSpPr>
          <p:cNvPr id="52250" name="קבוצה 24"/>
          <p:cNvGrpSpPr>
            <a:grpSpLocks/>
          </p:cNvGrpSpPr>
          <p:nvPr/>
        </p:nvGrpSpPr>
        <p:grpSpPr bwMode="auto">
          <a:xfrm>
            <a:off x="1447800" y="3602038"/>
            <a:ext cx="4000500" cy="560387"/>
            <a:chOff x="1680259" y="3290130"/>
            <a:chExt cx="4000075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254" y="3290130"/>
              <a:ext cx="892080" cy="540241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جليسين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02" y="3310786"/>
              <a:ext cx="892080" cy="540241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ليوتسين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9980" y="3310786"/>
              <a:ext cx="892080" cy="540241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تيروزين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080" cy="540241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8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ar-JO" sz="2000" dirty="0" smtClean="0">
                  <a:solidFill>
                    <a:prstClr val="black"/>
                  </a:solidFill>
                  <a:latin typeface="Arial"/>
                  <a:cs typeface="Arial"/>
                </a:rPr>
                <a:t>فالين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20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ليوتسين</a:t>
              </a:r>
              <a:endParaRPr lang="he-IL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3" name="מחבר ישר 2"/>
          <p:cNvCxnSpPr/>
          <p:nvPr/>
        </p:nvCxnSpPr>
        <p:spPr>
          <a:xfrm flipH="1">
            <a:off x="1857356" y="3714752"/>
            <a:ext cx="333375" cy="952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2" name="Slide Number Placeholder 8"/>
          <p:cNvSpPr txBox="1">
            <a:spLocks/>
          </p:cNvSpPr>
          <p:nvPr/>
        </p:nvSpPr>
        <p:spPr bwMode="auto">
          <a:xfrm>
            <a:off x="179388" y="6572250"/>
            <a:ext cx="687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6657E529-66A2-46B9-B6CF-48E1EE882C9B}" type="slidenum">
              <a:rPr lang="he-IL" sz="1200">
                <a:solidFill>
                  <a:srgbClr val="D9D9D9"/>
                </a:solidFill>
              </a:rPr>
              <a:pPr algn="l" eaLnBrk="1" hangingPunct="1"/>
              <a:t>21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1800" y="469900"/>
            <a:ext cx="8183563" cy="286232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5</a:t>
            </a: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كوِّن ”الطفرة“ التالية :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أضف القاعدة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G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بين القاعدة رقم 7 والقاعدة رقم 8 من جهة اليسار 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أذكر : نوع الطفرة والتغيير الحاصل على تسلسل الحوامض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الأمينية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”أ“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 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T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C   A    T   G   A   T    A   T   A   C    C   </a:t>
            </a: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</a:t>
            </a: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2F39A-D358-4A14-B19E-1E25F9C741A8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z="1800" dirty="0" smtClean="0"/>
          </a:p>
        </p:txBody>
      </p:sp>
      <p:sp>
        <p:nvSpPr>
          <p:cNvPr id="53253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 5 : تكوين ”طفرة موضعية“ من نوع تغيير قاعدة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1619249" y="3605213"/>
          <a:ext cx="3097214" cy="31702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8607"/>
                <a:gridCol w="1548607"/>
              </a:tblGrid>
              <a:tr h="94489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8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8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8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8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0890">
                <a:tc>
                  <a:txBody>
                    <a:bodyPr/>
                    <a:lstStyle/>
                    <a:p>
                      <a:pPr rtl="1"/>
                      <a:r>
                        <a:rPr lang="ar-JO" sz="1400" dirty="0" err="1" smtClean="0"/>
                        <a:t>تربتوفان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UGG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</a:tr>
              <a:tr h="370890"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سيرين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UCA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</a:tr>
            </a:tbl>
          </a:graphicData>
        </a:graphic>
      </p:graphicFrame>
      <p:grpSp>
        <p:nvGrpSpPr>
          <p:cNvPr id="53280" name="קבוצה 24"/>
          <p:cNvGrpSpPr>
            <a:grpSpLocks/>
          </p:cNvGrpSpPr>
          <p:nvPr/>
        </p:nvGrpSpPr>
        <p:grpSpPr bwMode="auto">
          <a:xfrm>
            <a:off x="609600" y="2816225"/>
            <a:ext cx="4249738" cy="560388"/>
            <a:chOff x="1680259" y="3290130"/>
            <a:chExt cx="4249459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380" y="3290130"/>
              <a:ext cx="1141338" cy="540240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 </a:t>
              </a:r>
              <a:endParaRPr lang="he-IL" sz="2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43" y="3310787"/>
              <a:ext cx="892116" cy="540240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0063" y="3310787"/>
              <a:ext cx="892116" cy="540240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116" cy="540240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3281" name="Slide Number Placeholder 8"/>
          <p:cNvSpPr txBox="1">
            <a:spLocks/>
          </p:cNvSpPr>
          <p:nvPr/>
        </p:nvSpPr>
        <p:spPr bwMode="auto">
          <a:xfrm>
            <a:off x="428625" y="6572250"/>
            <a:ext cx="687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7E77BFF2-6783-424A-92B2-D6864ED930EC}" type="slidenum">
              <a:rPr lang="he-IL" sz="1200">
                <a:solidFill>
                  <a:srgbClr val="D9D9D9"/>
                </a:solidFill>
              </a:rPr>
              <a:pPr algn="l" eaLnBrk="1" hangingPunct="1"/>
              <a:t>22</a:t>
            </a:fld>
            <a:endParaRPr lang="he-IL" sz="120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1800" y="469900"/>
            <a:ext cx="8183563" cy="397033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كوِّن ”الطفرة“ التالية :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أضف القاعدة </a:t>
            </a:r>
            <a:r>
              <a:rPr lang="en-US" kern="0" dirty="0" smtClean="0">
                <a:solidFill>
                  <a:srgbClr val="1F497D"/>
                </a:solidFill>
                <a:latin typeface="Arial"/>
                <a:cs typeface="Arial"/>
              </a:rPr>
              <a:t>G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بين القاعدة رقم 7 والقاعدة رقم 8 من جهة اليسار .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أذكر : نوع الطفرة والتغيير الحاصل على تسلسل الحوامض </a:t>
            </a:r>
            <a:r>
              <a:rPr lang="ar-JO" kern="0" dirty="0" err="1" smtClean="0">
                <a:solidFill>
                  <a:srgbClr val="1F497D"/>
                </a:solidFill>
                <a:latin typeface="Arial"/>
                <a:cs typeface="Arial"/>
              </a:rPr>
              <a:t>الأمينية</a:t>
            </a:r>
            <a:r>
              <a:rPr lang="ar-JO" kern="0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جديلة ”أ“ من </a:t>
            </a:r>
            <a:r>
              <a:rPr lang="ar-JO" kern="0" dirty="0" err="1" smtClean="0">
                <a:solidFill>
                  <a:srgbClr val="1D4C7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     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T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C   A    T   G   A   T    A   </a:t>
            </a:r>
            <a:r>
              <a:rPr lang="en-US" kern="0" dirty="0">
                <a:solidFill>
                  <a:srgbClr val="CC00FF"/>
                </a:solidFill>
                <a:latin typeface="Arial"/>
                <a:cs typeface="Arial"/>
              </a:rPr>
              <a:t>G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  T   A   C    C   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 G   U    A   C   U   A   U   C   A   U   G   G                                                   </a:t>
            </a:r>
            <a:r>
              <a:rPr lang="en-US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6600"/>
                </a:solidFill>
                <a:latin typeface="Arial"/>
                <a:cs typeface="Arial"/>
              </a:rPr>
              <a:t>RNA</a:t>
            </a: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تسلسل الحوامض </a:t>
            </a:r>
            <a:r>
              <a:rPr lang="ar-JO" kern="0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kern="0" dirty="0" smtClean="0">
                <a:solidFill>
                  <a:srgbClr val="FF0000"/>
                </a:solidFill>
                <a:latin typeface="Arial"/>
                <a:cs typeface="Arial"/>
              </a:rPr>
              <a:t> في الزلال</a:t>
            </a:r>
            <a:endParaRPr lang="he-IL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latin typeface="Arial"/>
                <a:cs typeface="Arial"/>
              </a:rPr>
              <a:t>هذه طفرة موضعية من نوع </a:t>
            </a:r>
            <a:r>
              <a:rPr lang="ar-JO" kern="0" dirty="0" err="1" smtClean="0">
                <a:latin typeface="Arial"/>
                <a:cs typeface="Arial"/>
              </a:rPr>
              <a:t>اضافة</a:t>
            </a:r>
            <a:r>
              <a:rPr lang="ar-JO" kern="0" dirty="0" smtClean="0">
                <a:latin typeface="Arial"/>
                <a:cs typeface="Arial"/>
              </a:rPr>
              <a:t> قاعدة</a:t>
            </a:r>
            <a:endParaRPr lang="he-IL" kern="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427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1800" b="1" dirty="0" smtClean="0">
                <a:solidFill>
                  <a:srgbClr val="FF6600"/>
                </a:solidFill>
              </a:rPr>
              <a:t>إجابة</a:t>
            </a:r>
            <a:endParaRPr lang="he-IL" sz="1800" dirty="0" smtClean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1243012" y="3656013"/>
          <a:ext cx="3095626" cy="31718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47813"/>
                <a:gridCol w="1547813"/>
              </a:tblGrid>
              <a:tr h="94520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اسم الحامض </a:t>
                      </a:r>
                    </a:p>
                    <a:p>
                      <a:pPr rtl="1"/>
                      <a:r>
                        <a:rPr lang="ar-JO" sz="1400" dirty="0" err="1" smtClean="0"/>
                        <a:t>الأميني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ثلاثية القواعد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u="sng" dirty="0" smtClean="0">
                          <a:solidFill>
                            <a:srgbClr val="FF0000"/>
                          </a:solidFill>
                        </a:rPr>
                        <a:t>ב-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JO" sz="1400" dirty="0" smtClean="0"/>
                        <a:t>المشفرة لهذا الحامض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110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تيروزين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UAU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110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جليسين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GGA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110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smtClean="0"/>
                        <a:t>فالين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GUA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110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ar-JO" sz="1400" dirty="0" err="1" smtClean="0"/>
                        <a:t>ليوتسين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1400" dirty="0" smtClean="0"/>
                        <a:t>CUA</a:t>
                      </a:r>
                      <a:endParaRPr lang="he-IL" sz="1400" dirty="0"/>
                    </a:p>
                  </a:txBody>
                  <a:tcPr marL="91466" marR="91466" marT="45740" marB="45740"/>
                </a:tc>
              </a:tr>
              <a:tr h="371103">
                <a:tc>
                  <a:txBody>
                    <a:bodyPr/>
                    <a:lstStyle/>
                    <a:p>
                      <a:pPr rtl="1"/>
                      <a:r>
                        <a:rPr lang="ar-JO" sz="1400" dirty="0" err="1" smtClean="0"/>
                        <a:t>تربتوفان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UGG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</a:tr>
              <a:tr h="371103"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سيرين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smtClean="0"/>
                        <a:t>UCA</a:t>
                      </a:r>
                      <a:endParaRPr lang="he-IL" sz="1400" dirty="0"/>
                    </a:p>
                  </a:txBody>
                  <a:tcPr marL="91466" marR="91466" marT="45728" marB="45728"/>
                </a:tc>
              </a:tr>
            </a:tbl>
          </a:graphicData>
        </a:graphic>
      </p:graphicFrame>
      <p:grpSp>
        <p:nvGrpSpPr>
          <p:cNvPr id="54303" name="קבוצה 24"/>
          <p:cNvGrpSpPr>
            <a:grpSpLocks/>
          </p:cNvGrpSpPr>
          <p:nvPr/>
        </p:nvGrpSpPr>
        <p:grpSpPr bwMode="auto">
          <a:xfrm>
            <a:off x="609600" y="2816225"/>
            <a:ext cx="4249738" cy="560388"/>
            <a:chOff x="1680259" y="3290130"/>
            <a:chExt cx="4249459" cy="560897"/>
          </a:xfrm>
        </p:grpSpPr>
        <p:sp>
          <p:nvSpPr>
            <p:cNvPr id="20" name="TextBox 19"/>
            <p:cNvSpPr txBox="1"/>
            <p:nvPr/>
          </p:nvSpPr>
          <p:spPr>
            <a:xfrm>
              <a:off x="4788380" y="3290130"/>
              <a:ext cx="1141338" cy="540240"/>
            </a:xfrm>
            <a:prstGeom prst="rect">
              <a:avLst/>
            </a:prstGeom>
            <a:solidFill>
              <a:srgbClr val="FFFF00">
                <a:alpha val="69000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0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 </a:t>
              </a:r>
              <a:r>
                <a:rPr lang="ar-SA" sz="26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cs typeface="Arial"/>
                </a:rPr>
                <a:t>جليسين</a:t>
              </a:r>
              <a:endParaRPr lang="he-IL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600" dirty="0" err="1" smtClean="0">
                  <a:solidFill>
                    <a:prstClr val="black"/>
                  </a:solidFill>
                  <a:latin typeface="Arial"/>
                  <a:cs typeface="Arial"/>
                </a:rPr>
                <a:t>تريتوفان</a:t>
              </a:r>
              <a:endParaRPr lang="he-IL" sz="2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9843" y="3310787"/>
              <a:ext cx="892116" cy="540240"/>
            </a:xfrm>
            <a:prstGeom prst="rect">
              <a:avLst/>
            </a:prstGeom>
            <a:solidFill>
              <a:schemeClr val="accent6">
                <a:lumMod val="25000"/>
                <a:lumOff val="75000"/>
                <a:alpha val="34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dirty="0" err="1" smtClean="0">
                  <a:solidFill>
                    <a:prstClr val="black"/>
                  </a:solidFill>
                  <a:latin typeface="Arial"/>
                  <a:cs typeface="Arial"/>
                </a:rPr>
                <a:t>ليوتسين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0063" y="3310787"/>
              <a:ext cx="892116" cy="540240"/>
            </a:xfrm>
            <a:prstGeom prst="rect">
              <a:avLst/>
            </a:prstGeom>
            <a:solidFill>
              <a:schemeClr val="bg2">
                <a:lumMod val="85000"/>
                <a:alpha val="69000"/>
              </a:scheme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92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dirty="0" err="1" smtClean="0">
                  <a:solidFill>
                    <a:prstClr val="black"/>
                  </a:solidFill>
                  <a:latin typeface="Arial"/>
                  <a:cs typeface="Arial"/>
                </a:rPr>
                <a:t>تيروزين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dirty="0" smtClean="0">
                  <a:solidFill>
                    <a:prstClr val="black"/>
                  </a:solidFill>
                  <a:latin typeface="Arial"/>
                  <a:cs typeface="Arial"/>
                </a:rPr>
                <a:t>سيرين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259" y="3290130"/>
              <a:ext cx="892116" cy="540240"/>
            </a:xfrm>
            <a:prstGeom prst="rect">
              <a:avLst/>
            </a:prstGeom>
            <a:solidFill>
              <a:srgbClr val="66FFFF">
                <a:alpha val="24706"/>
              </a:srgbClr>
            </a:solidFill>
            <a:ln w="22225">
              <a:solidFill>
                <a:schemeClr val="bg1"/>
              </a:solidFill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ar-SA" dirty="0" smtClean="0">
                  <a:solidFill>
                    <a:prstClr val="black"/>
                  </a:solidFill>
                  <a:latin typeface="Arial"/>
                  <a:cs typeface="Arial"/>
                </a:rPr>
                <a:t>فالين</a:t>
              </a: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3" name="מחבר ישר 12"/>
          <p:cNvCxnSpPr/>
          <p:nvPr/>
        </p:nvCxnSpPr>
        <p:spPr>
          <a:xfrm flipH="1">
            <a:off x="3055938" y="2963863"/>
            <a:ext cx="333375" cy="952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314825" y="2917825"/>
            <a:ext cx="333375" cy="952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72250"/>
            <a:ext cx="687388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61B8D-D9AD-4A5E-B00F-1BC828BF20DC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25" y="500063"/>
            <a:ext cx="8183563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يحدث قسم من الطفرات بشكل تلقائي وذلك في </a:t>
            </a:r>
            <a:r>
              <a:rPr lang="ar-JO" dirty="0" err="1" smtClean="0"/>
              <a:t>اعقاب</a:t>
            </a:r>
            <a:r>
              <a:rPr lang="ar-JO" dirty="0" smtClean="0"/>
              <a:t> خطأ في عملية مضاعفة </a:t>
            </a:r>
            <a:r>
              <a:rPr lang="ar-JO" dirty="0" err="1" smtClean="0"/>
              <a:t>ال</a:t>
            </a:r>
            <a:r>
              <a:rPr lang="ar-JO" dirty="0" smtClean="0"/>
              <a:t> </a:t>
            </a:r>
            <a:r>
              <a:rPr lang="en-US" dirty="0" smtClean="0"/>
              <a:t>DNA</a:t>
            </a:r>
            <a:r>
              <a:rPr lang="he-IL" dirty="0" smtClean="0"/>
              <a:t> </a:t>
            </a:r>
            <a:endParaRPr lang="he-IL" dirty="0"/>
          </a:p>
          <a:p>
            <a:pPr>
              <a:defRPr/>
            </a:pPr>
            <a:r>
              <a:rPr lang="he-IL" dirty="0" smtClean="0"/>
              <a:t>(</a:t>
            </a:r>
            <a:r>
              <a:rPr lang="ar-JO" dirty="0" smtClean="0"/>
              <a:t>دمج </a:t>
            </a:r>
            <a:r>
              <a:rPr lang="ar-JO" dirty="0" err="1" smtClean="0"/>
              <a:t>نوكليئوتيد</a:t>
            </a:r>
            <a:r>
              <a:rPr lang="ar-JO" dirty="0" smtClean="0"/>
              <a:t> بالخطأ</a:t>
            </a:r>
            <a:r>
              <a:rPr lang="he-IL" dirty="0" smtClean="0"/>
              <a:t>), </a:t>
            </a:r>
            <a:r>
              <a:rPr lang="ar-JO" dirty="0" smtClean="0"/>
              <a:t>لكن هذه </a:t>
            </a:r>
            <a:r>
              <a:rPr lang="ar-JO" dirty="0" err="1" smtClean="0"/>
              <a:t>الاخطاء</a:t>
            </a:r>
            <a:r>
              <a:rPr lang="ar-JO" dirty="0" smtClean="0"/>
              <a:t> حدوثها نادر</a:t>
            </a:r>
            <a:r>
              <a:rPr lang="he-IL" dirty="0" smtClean="0"/>
              <a:t>.</a:t>
            </a:r>
            <a:endParaRPr lang="he-IL" dirty="0"/>
          </a:p>
          <a:p>
            <a:pPr>
              <a:defRPr/>
            </a:pPr>
            <a:r>
              <a:rPr lang="ar-JO" u="sng" dirty="0" smtClean="0"/>
              <a:t>العوامل المسببة للطفرات </a:t>
            </a:r>
            <a:endParaRPr lang="he-IL" u="sng" dirty="0"/>
          </a:p>
          <a:p>
            <a:pPr>
              <a:defRPr/>
            </a:pPr>
            <a:r>
              <a:rPr lang="ar-JO" dirty="0" smtClean="0"/>
              <a:t>تردد الطفرات</a:t>
            </a:r>
            <a:r>
              <a:rPr lang="he-IL" dirty="0" smtClean="0"/>
              <a:t>(</a:t>
            </a:r>
            <a:r>
              <a:rPr lang="ar-JO" dirty="0" smtClean="0"/>
              <a:t>الموضعية </a:t>
            </a:r>
            <a:r>
              <a:rPr lang="ar-JO" dirty="0" err="1" smtClean="0"/>
              <a:t>الكروموسومية</a:t>
            </a:r>
            <a:r>
              <a:rPr lang="he-IL" dirty="0" smtClean="0"/>
              <a:t>) </a:t>
            </a:r>
            <a:r>
              <a:rPr lang="ar-JO" dirty="0" err="1" smtClean="0"/>
              <a:t>بتاثير</a:t>
            </a:r>
            <a:r>
              <a:rPr lang="ar-JO" dirty="0" smtClean="0"/>
              <a:t> عوامل بيئية مسببة للطفرات يزيد </a:t>
            </a:r>
            <a:r>
              <a:rPr lang="ar-JO" dirty="0" err="1" smtClean="0"/>
              <a:t>بمئة</a:t>
            </a:r>
            <a:r>
              <a:rPr lang="ar-JO" dirty="0" smtClean="0"/>
              <a:t> ضعف </a:t>
            </a:r>
            <a:r>
              <a:rPr lang="ar-JO" dirty="0" err="1" smtClean="0"/>
              <a:t>او</a:t>
            </a:r>
            <a:r>
              <a:rPr lang="ar-JO" dirty="0" smtClean="0"/>
              <a:t> </a:t>
            </a:r>
            <a:r>
              <a:rPr lang="ar-JO" dirty="0" err="1" smtClean="0"/>
              <a:t>اكثر</a:t>
            </a:r>
            <a:r>
              <a:rPr lang="ar-JO" dirty="0" smtClean="0"/>
              <a:t> مقارنة بمستوى الطفرات </a:t>
            </a:r>
            <a:r>
              <a:rPr lang="ar-JO" b="1" dirty="0" smtClean="0">
                <a:solidFill>
                  <a:srgbClr val="FF6600"/>
                </a:solidFill>
              </a:rPr>
              <a:t>التلقائية</a:t>
            </a:r>
            <a:r>
              <a:rPr lang="he-IL" dirty="0" smtClean="0">
                <a:solidFill>
                  <a:schemeClr val="accent3"/>
                </a:solidFill>
              </a:rPr>
              <a:t>,</a:t>
            </a:r>
            <a:r>
              <a:rPr lang="he-IL" dirty="0" smtClean="0"/>
              <a:t> </a:t>
            </a:r>
            <a:r>
              <a:rPr lang="ar-JO" dirty="0" smtClean="0"/>
              <a:t>ويمكن تقسيمها </a:t>
            </a:r>
            <a:r>
              <a:rPr lang="ar-JO" dirty="0" err="1" smtClean="0"/>
              <a:t>الى</a:t>
            </a:r>
            <a:r>
              <a:rPr lang="ar-JO" dirty="0" smtClean="0"/>
              <a:t> مجموعتين </a:t>
            </a:r>
            <a:r>
              <a:rPr lang="he-IL" dirty="0" smtClean="0"/>
              <a:t>:</a:t>
            </a:r>
            <a:endParaRPr lang="he-IL" dirty="0"/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u="sng" dirty="0">
              <a:solidFill>
                <a:srgbClr val="1F497D"/>
              </a:solidFill>
            </a:endParaRPr>
          </a:p>
        </p:txBody>
      </p:sp>
      <p:sp>
        <p:nvSpPr>
          <p:cNvPr id="5530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العوامل المتسببة بالطفرات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0" y="6562725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5D671-D513-4E03-896B-58C17302EC71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350" y="2060575"/>
            <a:ext cx="3168650" cy="15128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>
              <a:defRPr/>
            </a:pPr>
            <a:r>
              <a:rPr lang="ar-JO" dirty="0" smtClean="0">
                <a:solidFill>
                  <a:srgbClr val="FF6600"/>
                </a:solidFill>
              </a:rPr>
              <a:t>ب- </a:t>
            </a:r>
            <a:r>
              <a:rPr lang="he-IL" dirty="0" smtClean="0">
                <a:solidFill>
                  <a:srgbClr val="FF6600"/>
                </a:solidFill>
              </a:rPr>
              <a:t> </a:t>
            </a:r>
            <a:r>
              <a:rPr lang="ar-JO" u="sng" dirty="0" smtClean="0">
                <a:solidFill>
                  <a:srgbClr val="FF6600"/>
                </a:solidFill>
              </a:rPr>
              <a:t>مواد مسببة للطفرات </a:t>
            </a:r>
            <a:endParaRPr lang="he-IL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ar-JO" dirty="0" err="1" smtClean="0"/>
              <a:t>امثلة</a:t>
            </a:r>
            <a:r>
              <a:rPr lang="ar-JO" dirty="0" smtClean="0"/>
              <a:t> </a:t>
            </a:r>
            <a:r>
              <a:rPr lang="he-IL" dirty="0" smtClean="0"/>
              <a:t>: </a:t>
            </a:r>
            <a:r>
              <a:rPr lang="ar-JO" dirty="0" err="1" smtClean="0"/>
              <a:t>الياف</a:t>
            </a:r>
            <a:r>
              <a:rPr lang="ar-JO" dirty="0" smtClean="0"/>
              <a:t> </a:t>
            </a:r>
            <a:r>
              <a:rPr lang="ar-JO" dirty="0" err="1" smtClean="0"/>
              <a:t>اسبست</a:t>
            </a:r>
            <a:r>
              <a:rPr lang="ar-JO" dirty="0" smtClean="0"/>
              <a:t> , مواد مختلفة موجودة </a:t>
            </a:r>
            <a:r>
              <a:rPr lang="he-IL" dirty="0" smtClean="0"/>
              <a:t> </a:t>
            </a:r>
            <a:r>
              <a:rPr lang="ar-JO" u="sng" dirty="0" smtClean="0"/>
              <a:t>في دخان السجائر</a:t>
            </a:r>
            <a:endParaRPr lang="he-IL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060575"/>
            <a:ext cx="3097213" cy="172561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>
              <a:defRPr/>
            </a:pPr>
            <a:r>
              <a:rPr lang="ar-JO" dirty="0" smtClean="0">
                <a:solidFill>
                  <a:srgbClr val="FF6600"/>
                </a:solidFill>
              </a:rPr>
              <a:t>أ- </a:t>
            </a:r>
            <a:r>
              <a:rPr lang="ar-JO" dirty="0" err="1" smtClean="0">
                <a:solidFill>
                  <a:srgbClr val="FF6600"/>
                </a:solidFill>
              </a:rPr>
              <a:t>اشعة</a:t>
            </a:r>
            <a:r>
              <a:rPr lang="ar-JO" dirty="0" smtClean="0">
                <a:solidFill>
                  <a:srgbClr val="FF6600"/>
                </a:solidFill>
              </a:rPr>
              <a:t> ذات طاقة مرتفعة </a:t>
            </a:r>
            <a:endParaRPr lang="he-IL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FF6600"/>
                </a:solidFill>
              </a:rPr>
              <a:t>   </a:t>
            </a:r>
            <a:r>
              <a:rPr lang="ar-JO" dirty="0" smtClean="0"/>
              <a:t>تتسبب في كسر </a:t>
            </a:r>
            <a:r>
              <a:rPr lang="ar-JO" dirty="0" err="1" smtClean="0"/>
              <a:t>الكروموسومات</a:t>
            </a:r>
            <a:r>
              <a:rPr lang="ar-JO" dirty="0" smtClean="0"/>
              <a:t> </a:t>
            </a:r>
            <a:r>
              <a:rPr lang="ar-JO" u="sng" dirty="0" err="1" smtClean="0"/>
              <a:t>كاشعة</a:t>
            </a:r>
            <a:r>
              <a:rPr lang="ar-JO" u="sng" dirty="0" smtClean="0"/>
              <a:t> </a:t>
            </a:r>
            <a:r>
              <a:rPr lang="ar-JO" u="sng" dirty="0" err="1" smtClean="0"/>
              <a:t>رنتجن</a:t>
            </a:r>
            <a:r>
              <a:rPr lang="ar-JO" u="sng" dirty="0" smtClean="0"/>
              <a:t> </a:t>
            </a:r>
            <a:r>
              <a:rPr lang="he-IL" u="sng" dirty="0" smtClean="0"/>
              <a:t>(</a:t>
            </a:r>
            <a:r>
              <a:rPr lang="ar-JO" u="sng" dirty="0" err="1" smtClean="0"/>
              <a:t>اشعة</a:t>
            </a:r>
            <a:r>
              <a:rPr lang="he-IL" u="sng" dirty="0" smtClean="0"/>
              <a:t> </a:t>
            </a:r>
            <a:r>
              <a:rPr lang="en-US" u="sng" dirty="0" smtClean="0"/>
              <a:t>X</a:t>
            </a:r>
            <a:r>
              <a:rPr lang="he-IL" u="sng" dirty="0" smtClean="0"/>
              <a:t>) </a:t>
            </a:r>
          </a:p>
          <a:p>
            <a:pPr>
              <a:defRPr/>
            </a:pPr>
            <a:r>
              <a:rPr lang="he-IL" dirty="0" smtClean="0"/>
              <a:t>   </a:t>
            </a:r>
            <a:r>
              <a:rPr lang="ar-JO" u="sng" dirty="0" err="1" smtClean="0"/>
              <a:t>واشعة</a:t>
            </a:r>
            <a:r>
              <a:rPr lang="ar-JO" u="sng" dirty="0" smtClean="0"/>
              <a:t> نووية</a:t>
            </a:r>
            <a:endParaRPr lang="he-IL" dirty="0"/>
          </a:p>
        </p:txBody>
      </p:sp>
      <p:grpSp>
        <p:nvGrpSpPr>
          <p:cNvPr id="55304" name="קבוצה 2"/>
          <p:cNvGrpSpPr>
            <a:grpSpLocks/>
          </p:cNvGrpSpPr>
          <p:nvPr/>
        </p:nvGrpSpPr>
        <p:grpSpPr bwMode="auto">
          <a:xfrm>
            <a:off x="468313" y="3948112"/>
            <a:ext cx="8135937" cy="2721248"/>
            <a:chOff x="467544" y="3948112"/>
            <a:chExt cx="8136904" cy="2721248"/>
          </a:xfrm>
        </p:grpSpPr>
        <p:pic>
          <p:nvPicPr>
            <p:cNvPr id="5530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5" y="4077072"/>
              <a:ext cx="2431127" cy="241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285682" y="3948112"/>
              <a:ext cx="5185400" cy="206210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wrap="square" rtlCol="1">
              <a:spAutoFit/>
            </a:bodyPr>
            <a:lstStyle/>
            <a:p>
              <a:pPr>
                <a:defRPr/>
              </a:pPr>
              <a:r>
                <a:rPr lang="ar-JO" sz="1600" u="sng" dirty="0" smtClean="0">
                  <a:solidFill>
                    <a:schemeClr val="accent3"/>
                  </a:solidFill>
                </a:rPr>
                <a:t>توسع :  استعمال </a:t>
              </a:r>
              <a:r>
                <a:rPr lang="ar-JO" sz="1600" u="sng" dirty="0" err="1" smtClean="0">
                  <a:solidFill>
                    <a:schemeClr val="accent3"/>
                  </a:solidFill>
                </a:rPr>
                <a:t>اشعة</a:t>
              </a:r>
              <a:r>
                <a:rPr lang="he-IL" sz="1600" u="sng" dirty="0" smtClean="0">
                  <a:solidFill>
                    <a:schemeClr val="accent3"/>
                  </a:solidFill>
                </a:rPr>
                <a:t> </a:t>
              </a:r>
              <a:r>
                <a:rPr lang="en-US" sz="1600" u="sng" dirty="0">
                  <a:solidFill>
                    <a:schemeClr val="accent3"/>
                  </a:solidFill>
                </a:rPr>
                <a:t>X</a:t>
              </a:r>
              <a:r>
                <a:rPr lang="he-IL" sz="1600" u="sng" dirty="0">
                  <a:solidFill>
                    <a:schemeClr val="accent3"/>
                  </a:solidFill>
                </a:rPr>
                <a:t> </a:t>
              </a:r>
              <a:r>
                <a:rPr lang="ar-JO" sz="1600" u="sng" dirty="0" err="1" smtClean="0">
                  <a:solidFill>
                    <a:schemeClr val="accent3"/>
                  </a:solidFill>
                </a:rPr>
                <a:t>لاغراض</a:t>
              </a:r>
              <a:r>
                <a:rPr lang="ar-JO" sz="1600" u="sng" dirty="0" smtClean="0">
                  <a:solidFill>
                    <a:schemeClr val="accent3"/>
                  </a:solidFill>
                </a:rPr>
                <a:t> طبية وغيرها </a:t>
              </a:r>
              <a:endParaRPr lang="he-IL" sz="1600" u="sng" dirty="0">
                <a:solidFill>
                  <a:schemeClr val="accent3"/>
                </a:solidFill>
              </a:endParaRPr>
            </a:p>
            <a:p>
              <a:pPr>
                <a:defRPr/>
              </a:pPr>
              <a:r>
                <a:rPr lang="ar-JO" sz="1600" dirty="0" err="1" smtClean="0"/>
                <a:t>اشعة</a:t>
              </a:r>
              <a:r>
                <a:rPr lang="he-IL" sz="1600" dirty="0" smtClean="0"/>
                <a:t> </a:t>
              </a:r>
              <a:r>
                <a:rPr lang="en-US" sz="1600" dirty="0"/>
                <a:t>X</a:t>
              </a:r>
              <a:r>
                <a:rPr lang="he-IL" sz="1600" dirty="0"/>
                <a:t> </a:t>
              </a:r>
              <a:r>
                <a:rPr lang="ar-JO" sz="1600" dirty="0" smtClean="0"/>
                <a:t>ذات طاقة مرتفعة , لذلك يمكن </a:t>
              </a:r>
              <a:r>
                <a:rPr lang="ar-JO" sz="1600" dirty="0" err="1" smtClean="0"/>
                <a:t>ان</a:t>
              </a:r>
              <a:r>
                <a:rPr lang="ar-JO" sz="1600" dirty="0" smtClean="0"/>
                <a:t> تخترق </a:t>
              </a:r>
              <a:r>
                <a:rPr lang="ar-JO" sz="1600" dirty="0" err="1" smtClean="0"/>
                <a:t>الانسجة</a:t>
              </a:r>
              <a:r>
                <a:rPr lang="ar-JO" sz="1600" dirty="0" smtClean="0"/>
                <a:t> الطرية (اللحم)</a:t>
              </a:r>
              <a:endParaRPr lang="he-IL" sz="1600" dirty="0"/>
            </a:p>
            <a:p>
              <a:pPr>
                <a:defRPr/>
              </a:pPr>
              <a:r>
                <a:rPr lang="ar-JO" sz="1600" dirty="0" err="1" smtClean="0"/>
                <a:t>الاشعة</a:t>
              </a:r>
              <a:r>
                <a:rPr lang="ar-JO" sz="1600" dirty="0" smtClean="0"/>
                <a:t> التي تخترق </a:t>
              </a:r>
              <a:r>
                <a:rPr lang="ar-JO" sz="1600" dirty="0" err="1" smtClean="0"/>
                <a:t>الانسجة</a:t>
              </a:r>
              <a:r>
                <a:rPr lang="ar-JO" sz="1600" dirty="0" smtClean="0"/>
                <a:t> الطرية تصيب لوح التصوير وتؤدي </a:t>
              </a:r>
              <a:r>
                <a:rPr lang="ar-JO" sz="1600" dirty="0" err="1" smtClean="0"/>
                <a:t>الى</a:t>
              </a:r>
              <a:r>
                <a:rPr lang="ar-JO" sz="1600" dirty="0" smtClean="0"/>
                <a:t> اسوداده. </a:t>
              </a:r>
            </a:p>
            <a:p>
              <a:pPr>
                <a:defRPr/>
              </a:pPr>
              <a:r>
                <a:rPr lang="ar-JO" sz="1600" dirty="0" smtClean="0"/>
                <a:t>لا تستطيع </a:t>
              </a:r>
              <a:r>
                <a:rPr lang="ar-JO" sz="1600" dirty="0" err="1" smtClean="0"/>
                <a:t>الاشعة</a:t>
              </a:r>
              <a:r>
                <a:rPr lang="ar-JO" sz="1600" dirty="0" smtClean="0"/>
                <a:t> اختراق العظام , لذلك يبقى لوح التصوير خلف العظام شفافاً </a:t>
              </a:r>
            </a:p>
            <a:p>
              <a:pPr>
                <a:defRPr/>
              </a:pPr>
              <a:r>
                <a:rPr lang="ar-JO" sz="1600" dirty="0" smtClean="0"/>
                <a:t>وبسبب خطورة التعرض </a:t>
              </a:r>
              <a:r>
                <a:rPr lang="ar-JO" sz="1600" dirty="0" err="1" smtClean="0"/>
                <a:t>لاشعة</a:t>
              </a:r>
              <a:r>
                <a:rPr lang="ar-JO" sz="1600" dirty="0" smtClean="0"/>
                <a:t>  </a:t>
              </a:r>
              <a:r>
                <a:rPr lang="en-US" sz="1600" dirty="0" smtClean="0"/>
                <a:t>X</a:t>
              </a:r>
              <a:r>
                <a:rPr lang="he-IL" sz="1600" dirty="0" smtClean="0"/>
                <a:t> (</a:t>
              </a:r>
              <a:r>
                <a:rPr lang="ar-JO" sz="1600" dirty="0" smtClean="0"/>
                <a:t>المتسببة بالطفرات</a:t>
              </a:r>
              <a:r>
                <a:rPr lang="he-IL" sz="1600" dirty="0" smtClean="0"/>
                <a:t>) </a:t>
              </a:r>
              <a:r>
                <a:rPr lang="ar-JO" sz="1600" dirty="0" err="1" smtClean="0"/>
                <a:t>فانهم</a:t>
              </a:r>
              <a:r>
                <a:rPr lang="ar-JO" sz="1600" dirty="0" smtClean="0"/>
                <a:t> يستعملونها بشكل مُراقب ومحدد </a:t>
              </a:r>
              <a:r>
                <a:rPr lang="he-IL" sz="1600" dirty="0" smtClean="0"/>
                <a:t>.</a:t>
              </a:r>
              <a:endParaRPr lang="he-IL" sz="1600" dirty="0"/>
            </a:p>
            <a:p>
              <a:pPr>
                <a:defRPr/>
              </a:pPr>
              <a:r>
                <a:rPr lang="ar-JO" sz="1600" dirty="0" smtClean="0"/>
                <a:t>اكتشفت تقنية تصوير </a:t>
              </a:r>
              <a:r>
                <a:rPr lang="ar-JO" sz="1600" dirty="0" err="1" smtClean="0"/>
                <a:t>رنتجن</a:t>
              </a:r>
              <a:r>
                <a:rPr lang="ar-JO" sz="1600" dirty="0" smtClean="0"/>
                <a:t> بواسطة الفيزيائي </a:t>
              </a:r>
              <a:r>
                <a:rPr lang="ar-JO" sz="1600" dirty="0" err="1" smtClean="0"/>
                <a:t>الالماني</a:t>
              </a:r>
              <a:r>
                <a:rPr lang="ar-JO" sz="1600" dirty="0" smtClean="0"/>
                <a:t> وليام </a:t>
              </a:r>
              <a:r>
                <a:rPr lang="ar-JO" sz="1600" dirty="0" err="1" smtClean="0"/>
                <a:t>رنتجن</a:t>
              </a:r>
              <a:r>
                <a:rPr lang="ar-JO" sz="1600" dirty="0" smtClean="0"/>
                <a:t>, وذلك في العام 1901</a:t>
              </a:r>
              <a:r>
                <a:rPr lang="he-IL" sz="1600" dirty="0" smtClean="0"/>
                <a:t>.</a:t>
              </a:r>
              <a:r>
                <a:rPr lang="ar-JO" sz="1600" dirty="0" smtClean="0"/>
                <a:t> وحاز </a:t>
              </a:r>
              <a:r>
                <a:rPr lang="ar-JO" sz="1600" dirty="0" err="1" smtClean="0"/>
                <a:t>رنتجن</a:t>
              </a:r>
              <a:r>
                <a:rPr lang="ar-JO" sz="1600" dirty="0" smtClean="0"/>
                <a:t> على جائزة نوبل للفيزياء بسبب</a:t>
              </a:r>
              <a:r>
                <a:rPr lang="ar-SA" sz="1600" dirty="0" smtClean="0"/>
                <a:t> </a:t>
              </a:r>
              <a:r>
                <a:rPr lang="ar-JO" sz="1600" dirty="0" smtClean="0"/>
                <a:t>اكتشافه هذا.</a:t>
              </a:r>
              <a:endParaRPr lang="he-IL" sz="1600" dirty="0"/>
            </a:p>
          </p:txBody>
        </p:sp>
        <p:sp>
          <p:nvSpPr>
            <p:cNvPr id="55309" name="מלבן 1"/>
            <p:cNvSpPr>
              <a:spLocks noChangeArrowheads="1"/>
            </p:cNvSpPr>
            <p:nvPr/>
          </p:nvSpPr>
          <p:spPr bwMode="auto">
            <a:xfrm>
              <a:off x="683568" y="6400056"/>
              <a:ext cx="1869422" cy="2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>
                  <a:latin typeface="Calibri" pitchFamily="34" charset="0"/>
                  <a:cs typeface="Calibri" pitchFamily="34" charset="0"/>
                  <a:hlinkClick r:id="rId4" action="ppaction://hlinkfile"/>
                </a:rPr>
                <a:t>Doctoroftcm (Wikimedia commons</a:t>
              </a:r>
              <a:r>
                <a:rPr lang="en-US" sz="1000">
                  <a:latin typeface="Calibri" pitchFamily="34" charset="0"/>
                  <a:cs typeface="Calibri" pitchFamily="34" charset="0"/>
                  <a:hlinkClick r:id="rId4" action="ppaction://hlinkfile"/>
                </a:rPr>
                <a:t>)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467544" y="3948113"/>
              <a:ext cx="8136904" cy="2720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13" name="מלבן 12"/>
          <p:cNvSpPr/>
          <p:nvPr/>
        </p:nvSpPr>
        <p:spPr>
          <a:xfrm>
            <a:off x="5029200" y="2212975"/>
            <a:ext cx="3284538" cy="1360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1344613" y="2212975"/>
            <a:ext cx="3286125" cy="1360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175" y="5765800"/>
            <a:ext cx="432911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مع الوقت فان الشواهد آخذة بالتراكم حول العلاقة بين </a:t>
            </a:r>
            <a:r>
              <a:rPr lang="ar-JO" dirty="0" err="1" smtClean="0"/>
              <a:t>الاشعة</a:t>
            </a:r>
            <a:r>
              <a:rPr lang="ar-JO" dirty="0" smtClean="0"/>
              <a:t> </a:t>
            </a:r>
            <a:r>
              <a:rPr lang="ar-JO" dirty="0" err="1" smtClean="0"/>
              <a:t>المنبعثه</a:t>
            </a:r>
            <a:r>
              <a:rPr lang="ar-JO" dirty="0" smtClean="0"/>
              <a:t> من </a:t>
            </a:r>
            <a:r>
              <a:rPr lang="ar-JO" dirty="0" err="1" smtClean="0"/>
              <a:t>اجهزة</a:t>
            </a:r>
            <a:r>
              <a:rPr lang="ar-JO" dirty="0" smtClean="0"/>
              <a:t> الهواتف الخلوية وبين طفرات قد تسبب مرض السرطان </a:t>
            </a:r>
            <a:endParaRPr lang="he-IL" dirty="0"/>
          </a:p>
        </p:txBody>
      </p:sp>
      <p:sp>
        <p:nvSpPr>
          <p:cNvPr id="5530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ar-JO" sz="1800" b="1" dirty="0" err="1" smtClean="0">
                <a:solidFill>
                  <a:srgbClr val="FF6600"/>
                </a:solidFill>
              </a:rPr>
              <a:t>امثلة</a:t>
            </a:r>
            <a:r>
              <a:rPr lang="ar-JO" sz="1800" b="1" dirty="0" smtClean="0">
                <a:solidFill>
                  <a:srgbClr val="FF6600"/>
                </a:solidFill>
              </a:rPr>
              <a:t> لمواد </a:t>
            </a:r>
            <a:r>
              <a:rPr lang="ar-JO" sz="1800" b="1" dirty="0" err="1" smtClean="0">
                <a:solidFill>
                  <a:srgbClr val="FF6600"/>
                </a:solidFill>
              </a:rPr>
              <a:t>مطفرة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79388" y="6572250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D9CC1-54EC-46F7-814C-52ED6152CB39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916113"/>
            <a:ext cx="27781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3888"/>
            <a:ext cx="33385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070600"/>
            <a:ext cx="4535488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err="1" smtClean="0"/>
              <a:t>اشعاع</a:t>
            </a:r>
            <a:r>
              <a:rPr lang="he-IL" dirty="0" smtClean="0"/>
              <a:t> </a:t>
            </a:r>
            <a:r>
              <a:rPr lang="en-US" dirty="0"/>
              <a:t>UV</a:t>
            </a:r>
            <a:r>
              <a:rPr lang="he-IL" dirty="0"/>
              <a:t>, </a:t>
            </a:r>
            <a:r>
              <a:rPr lang="ar-JO" dirty="0" smtClean="0"/>
              <a:t>المشمول في </a:t>
            </a:r>
            <a:r>
              <a:rPr lang="ar-JO" dirty="0" err="1" smtClean="0"/>
              <a:t>اشعة</a:t>
            </a:r>
            <a:r>
              <a:rPr lang="ar-JO" dirty="0" smtClean="0"/>
              <a:t> الشمس , قد يؤدي </a:t>
            </a:r>
            <a:r>
              <a:rPr lang="ar-JO" dirty="0" err="1" smtClean="0"/>
              <a:t>الى</a:t>
            </a:r>
            <a:r>
              <a:rPr lang="ar-JO" dirty="0" smtClean="0"/>
              <a:t> طفرات . </a:t>
            </a:r>
            <a:r>
              <a:rPr lang="ar-JO" dirty="0" err="1" smtClean="0"/>
              <a:t>التسفع</a:t>
            </a:r>
            <a:r>
              <a:rPr lang="ar-JO" dirty="0" smtClean="0"/>
              <a:t> المبالغ فيه وبدون حماية خطر </a:t>
            </a:r>
            <a:r>
              <a:rPr lang="he-IL" dirty="0" smtClean="0"/>
              <a:t>!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024313" y="623888"/>
            <a:ext cx="3032125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اعتادوا في الماضي على بناء </a:t>
            </a:r>
            <a:r>
              <a:rPr lang="ar-JO" dirty="0" err="1" smtClean="0"/>
              <a:t>اسقف</a:t>
            </a:r>
            <a:r>
              <a:rPr lang="ar-JO" dirty="0" smtClean="0"/>
              <a:t> من </a:t>
            </a:r>
            <a:r>
              <a:rPr lang="ar-JO" dirty="0" err="1" smtClean="0"/>
              <a:t>الاسبست</a:t>
            </a:r>
            <a:r>
              <a:rPr lang="ar-JO" dirty="0" smtClean="0"/>
              <a:t> حتى أُثبت </a:t>
            </a:r>
            <a:r>
              <a:rPr lang="ar-JO" dirty="0" err="1" smtClean="0"/>
              <a:t>ان</a:t>
            </a:r>
            <a:r>
              <a:rPr lang="ar-JO" dirty="0" smtClean="0"/>
              <a:t> </a:t>
            </a:r>
            <a:r>
              <a:rPr lang="ar-JO" dirty="0" err="1" smtClean="0"/>
              <a:t>الاسبست</a:t>
            </a:r>
            <a:r>
              <a:rPr lang="ar-JO" dirty="0" smtClean="0"/>
              <a:t> هو مادة </a:t>
            </a:r>
            <a:r>
              <a:rPr lang="ar-JO" dirty="0" err="1" smtClean="0"/>
              <a:t>مطفرة</a:t>
            </a:r>
            <a:r>
              <a:rPr lang="ar-JO" dirty="0" smtClean="0"/>
              <a:t>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42925" y="2636838"/>
            <a:ext cx="1898650" cy="266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050" dirty="0">
                <a:latin typeface="Calibri"/>
                <a:ea typeface="Calibri"/>
                <a:cs typeface="Arial"/>
                <a:hlinkClick r:id="rId5" action="ppaction://hlinkfile"/>
              </a:rPr>
              <a:t>Mewtu</a:t>
            </a:r>
            <a:r>
              <a:rPr lang="en-US" sz="1050" dirty="0">
                <a:latin typeface="Arial"/>
                <a:ea typeface="Calibri"/>
                <a:cs typeface="Arial"/>
                <a:hlinkClick r:id="rId5" action="ppaction://hlinkfile"/>
              </a:rPr>
              <a:t>. Wikimedia commons</a:t>
            </a:r>
            <a:endParaRPr lang="en-US" sz="1050" dirty="0">
              <a:latin typeface="Calibri"/>
              <a:ea typeface="Calibri"/>
              <a:cs typeface="Arial"/>
            </a:endParaRPr>
          </a:p>
        </p:txBody>
      </p:sp>
      <p:pic>
        <p:nvPicPr>
          <p:cNvPr id="56331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521075"/>
            <a:ext cx="32670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מלבן 12"/>
          <p:cNvSpPr>
            <a:spLocks noChangeArrowheads="1"/>
          </p:cNvSpPr>
          <p:nvPr/>
        </p:nvSpPr>
        <p:spPr bwMode="auto">
          <a:xfrm>
            <a:off x="3379788" y="5916613"/>
            <a:ext cx="644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1100">
                <a:solidFill>
                  <a:srgbClr val="000000"/>
                </a:solidFill>
              </a:rPr>
              <a:t>אורה בר</a:t>
            </a:r>
            <a:endParaRPr lang="he-IL" sz="1100"/>
          </a:p>
        </p:txBody>
      </p:sp>
      <p:sp>
        <p:nvSpPr>
          <p:cNvPr id="56333" name="מלבן 13"/>
          <p:cNvSpPr>
            <a:spLocks noChangeArrowheads="1"/>
          </p:cNvSpPr>
          <p:nvPr/>
        </p:nvSpPr>
        <p:spPr bwMode="auto">
          <a:xfrm>
            <a:off x="7380288" y="5589588"/>
            <a:ext cx="644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1100">
                <a:solidFill>
                  <a:srgbClr val="000000"/>
                </a:solidFill>
              </a:rPr>
              <a:t>אורה בר</a:t>
            </a:r>
            <a:endParaRPr lang="he-IL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47732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60 مادة تقريباً والموجودة في دخان السجائر هي مواد مسببة للسرطان من خلال تسببها بالطفرات .</a:t>
            </a:r>
          </a:p>
          <a:p>
            <a:pPr>
              <a:defRPr/>
            </a:pPr>
            <a:r>
              <a:rPr lang="ar-JO" dirty="0" smtClean="0"/>
              <a:t>نسبة الوفيات بسبب سرطان الرئة لدى المدخنين اكبر بعشرة </a:t>
            </a:r>
            <a:r>
              <a:rPr lang="ar-JO" dirty="0" err="1" smtClean="0"/>
              <a:t>اضعاف</a:t>
            </a:r>
            <a:r>
              <a:rPr lang="ar-JO" dirty="0" smtClean="0"/>
              <a:t> ممن هم من غير المدخنين . </a:t>
            </a:r>
          </a:p>
          <a:p>
            <a:pPr>
              <a:defRPr/>
            </a:pPr>
            <a:r>
              <a:rPr lang="ar-JO" dirty="0" err="1" smtClean="0"/>
              <a:t>اضافة</a:t>
            </a:r>
            <a:r>
              <a:rPr lang="ar-JO" dirty="0" smtClean="0"/>
              <a:t> </a:t>
            </a:r>
            <a:r>
              <a:rPr lang="ar-JO" dirty="0" err="1" smtClean="0"/>
              <a:t>الى</a:t>
            </a:r>
            <a:r>
              <a:rPr lang="ar-JO" dirty="0" smtClean="0"/>
              <a:t> سرطان الرئة تتربص بالمدخنين خطورة متزايدة </a:t>
            </a:r>
            <a:r>
              <a:rPr lang="ar-JO" dirty="0" err="1" smtClean="0"/>
              <a:t>للاصابة</a:t>
            </a:r>
            <a:r>
              <a:rPr lang="ar-JO" dirty="0" smtClean="0"/>
              <a:t> بسرطان الفم ,الحنجرة , المريء.</a:t>
            </a:r>
          </a:p>
          <a:p>
            <a:pPr>
              <a:defRPr/>
            </a:pPr>
            <a:r>
              <a:rPr lang="ar-JO" dirty="0" smtClean="0"/>
              <a:t>وحسب تقارير منظمة الصحة العالمية , توفي في العام 2004 5,4 مليون شخص في العالم بسبب أضرار التدخين .</a:t>
            </a:r>
            <a:endParaRPr lang="he-IL" dirty="0"/>
          </a:p>
        </p:txBody>
      </p:sp>
      <p:sp>
        <p:nvSpPr>
          <p:cNvPr id="5734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يحتوي دخان السجائر على مواد مسببة للطفرات .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5ABE1-F2BA-4B4C-85DA-6ADD756F1D31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573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947988"/>
            <a:ext cx="457041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מלבן 1"/>
          <p:cNvSpPr>
            <a:spLocks noChangeArrowheads="1"/>
          </p:cNvSpPr>
          <p:nvPr/>
        </p:nvSpPr>
        <p:spPr bwMode="auto">
          <a:xfrm>
            <a:off x="2124075" y="6165850"/>
            <a:ext cx="214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Opa (Wikimedia commons)©</a:t>
            </a:r>
            <a:endParaRPr lang="he-IL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500063"/>
            <a:ext cx="8183563" cy="590931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endParaRPr lang="he-IL" u="sng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u="sng" dirty="0" err="1" smtClean="0">
                <a:solidFill>
                  <a:srgbClr val="FF6600"/>
                </a:solidFill>
              </a:rPr>
              <a:t>انظمة</a:t>
            </a:r>
            <a:r>
              <a:rPr lang="ar-JO" u="sng" dirty="0" smtClean="0">
                <a:solidFill>
                  <a:srgbClr val="FF6600"/>
                </a:solidFill>
              </a:rPr>
              <a:t> </a:t>
            </a:r>
            <a:r>
              <a:rPr lang="ar-JO" u="sng" dirty="0" err="1" smtClean="0">
                <a:solidFill>
                  <a:srgbClr val="FF6600"/>
                </a:solidFill>
              </a:rPr>
              <a:t>لاصلاح</a:t>
            </a:r>
            <a:r>
              <a:rPr lang="ar-JO" u="sng" dirty="0" smtClean="0">
                <a:solidFill>
                  <a:srgbClr val="FF6600"/>
                </a:solidFill>
              </a:rPr>
              <a:t> </a:t>
            </a:r>
            <a:r>
              <a:rPr lang="ar-JO" u="sng" dirty="0" err="1" smtClean="0">
                <a:solidFill>
                  <a:srgbClr val="FF6600"/>
                </a:solidFill>
              </a:rPr>
              <a:t>الاضرار</a:t>
            </a:r>
            <a:r>
              <a:rPr lang="ar-JO" u="sng" dirty="0" smtClean="0">
                <a:solidFill>
                  <a:srgbClr val="FF6600"/>
                </a:solidFill>
              </a:rPr>
              <a:t> في </a:t>
            </a:r>
            <a:r>
              <a:rPr lang="ar-JO" u="sng" dirty="0" err="1" smtClean="0">
                <a:solidFill>
                  <a:srgbClr val="FF6600"/>
                </a:solidFill>
              </a:rPr>
              <a:t>ال</a:t>
            </a:r>
            <a:r>
              <a:rPr lang="ar-JO" u="sng" dirty="0" smtClean="0">
                <a:solidFill>
                  <a:srgbClr val="FF6600"/>
                </a:solidFill>
              </a:rPr>
              <a:t> </a:t>
            </a:r>
            <a:r>
              <a:rPr lang="en-US" u="sng" dirty="0" smtClean="0">
                <a:solidFill>
                  <a:srgbClr val="FF6600"/>
                </a:solidFill>
              </a:rPr>
              <a:t>DNA</a:t>
            </a:r>
            <a:endParaRPr lang="he-IL" u="sng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ar-JO" dirty="0" smtClean="0"/>
              <a:t>تعمل في الخلايا </a:t>
            </a:r>
            <a:r>
              <a:rPr lang="ar-JO" dirty="0" err="1" smtClean="0">
                <a:solidFill>
                  <a:schemeClr val="accent3"/>
                </a:solidFill>
              </a:rPr>
              <a:t>انظمة</a:t>
            </a:r>
            <a:r>
              <a:rPr lang="ar-JO" dirty="0" smtClean="0">
                <a:solidFill>
                  <a:schemeClr val="accent3"/>
                </a:solidFill>
              </a:rPr>
              <a:t> </a:t>
            </a:r>
            <a:r>
              <a:rPr lang="ar-JO" dirty="0" err="1" smtClean="0">
                <a:solidFill>
                  <a:schemeClr val="accent3"/>
                </a:solidFill>
              </a:rPr>
              <a:t>انزيمات</a:t>
            </a:r>
            <a:r>
              <a:rPr lang="ar-JO" dirty="0" smtClean="0">
                <a:solidFill>
                  <a:schemeClr val="accent3"/>
                </a:solidFill>
              </a:rPr>
              <a:t> من اجل </a:t>
            </a:r>
            <a:r>
              <a:rPr lang="ar-JO" dirty="0" err="1" smtClean="0">
                <a:solidFill>
                  <a:schemeClr val="accent3"/>
                </a:solidFill>
              </a:rPr>
              <a:t>اصلاح</a:t>
            </a:r>
            <a:r>
              <a:rPr lang="ar-JO" dirty="0" smtClean="0">
                <a:solidFill>
                  <a:schemeClr val="accent3"/>
                </a:solidFill>
              </a:rPr>
              <a:t> الطفرات .</a:t>
            </a:r>
          </a:p>
          <a:p>
            <a:pPr>
              <a:defRPr/>
            </a:pPr>
            <a:r>
              <a:rPr lang="he-IL" dirty="0" smtClean="0"/>
              <a:t>"</a:t>
            </a:r>
            <a:r>
              <a:rPr lang="ar-JO" dirty="0" smtClean="0"/>
              <a:t>تتجول</a:t>
            </a:r>
            <a:r>
              <a:rPr lang="he-IL" dirty="0" smtClean="0"/>
              <a:t>" </a:t>
            </a:r>
            <a:r>
              <a:rPr lang="ar-JO" dirty="0" smtClean="0"/>
              <a:t>هذه </a:t>
            </a:r>
            <a:r>
              <a:rPr lang="ar-JO" dirty="0" err="1" smtClean="0"/>
              <a:t>الانزيمات</a:t>
            </a:r>
            <a:r>
              <a:rPr lang="ar-JO" dirty="0" smtClean="0"/>
              <a:t> على </a:t>
            </a:r>
            <a:r>
              <a:rPr lang="ar-JO" dirty="0" err="1" smtClean="0"/>
              <a:t>ال</a:t>
            </a:r>
            <a:r>
              <a:rPr lang="ar-JO" dirty="0" smtClean="0"/>
              <a:t> </a:t>
            </a:r>
            <a:r>
              <a:rPr lang="he-IL" dirty="0" smtClean="0"/>
              <a:t>-</a:t>
            </a:r>
            <a:r>
              <a:rPr lang="en-US" dirty="0"/>
              <a:t>DNA</a:t>
            </a:r>
            <a:r>
              <a:rPr lang="he-IL" dirty="0"/>
              <a:t>, </a:t>
            </a:r>
            <a:r>
              <a:rPr lang="he-IL" dirty="0" smtClean="0"/>
              <a:t>(</a:t>
            </a:r>
            <a:r>
              <a:rPr lang="ar-JO" dirty="0" smtClean="0"/>
              <a:t>انظر </a:t>
            </a:r>
            <a:r>
              <a:rPr lang="ar-JO" dirty="0" err="1" smtClean="0"/>
              <a:t>الى</a:t>
            </a:r>
            <a:endParaRPr lang="ar-JO" dirty="0" smtClean="0"/>
          </a:p>
          <a:p>
            <a:pPr>
              <a:defRPr/>
            </a:pPr>
            <a:r>
              <a:rPr lang="ar-JO" dirty="0" smtClean="0"/>
              <a:t> المخطط على اليسار</a:t>
            </a:r>
            <a:r>
              <a:rPr lang="he-IL" dirty="0" smtClean="0"/>
              <a:t>)</a:t>
            </a:r>
            <a:endParaRPr lang="he-IL" dirty="0"/>
          </a:p>
          <a:p>
            <a:pPr>
              <a:defRPr/>
            </a:pPr>
            <a:r>
              <a:rPr lang="ar-JO" dirty="0" smtClean="0"/>
              <a:t>تحدد موقع الطفرات , تزيل الجزء المتضرر وتكمله . </a:t>
            </a:r>
          </a:p>
          <a:p>
            <a:pPr>
              <a:defRPr/>
            </a:pPr>
            <a:r>
              <a:rPr lang="ar-JO" dirty="0" smtClean="0"/>
              <a:t>قرابة </a:t>
            </a:r>
            <a:r>
              <a:rPr lang="ar-JO" dirty="0" err="1" smtClean="0"/>
              <a:t>ال</a:t>
            </a:r>
            <a:r>
              <a:rPr lang="ar-JO" dirty="0" smtClean="0"/>
              <a:t> 150 نوع من </a:t>
            </a:r>
            <a:r>
              <a:rPr lang="ar-JO" dirty="0" err="1" smtClean="0"/>
              <a:t>انزيمات</a:t>
            </a:r>
            <a:r>
              <a:rPr lang="ar-JO" dirty="0" smtClean="0"/>
              <a:t> </a:t>
            </a:r>
            <a:r>
              <a:rPr lang="ar-JO" dirty="0" err="1" smtClean="0"/>
              <a:t>الاصلاح</a:t>
            </a:r>
            <a:r>
              <a:rPr lang="ar-JO" dirty="0" smtClean="0"/>
              <a:t> هذه معروفة . </a:t>
            </a:r>
          </a:p>
          <a:p>
            <a:pPr>
              <a:defRPr/>
            </a:pPr>
            <a:r>
              <a:rPr lang="ar-JO" dirty="0" smtClean="0"/>
              <a:t>ولكن </a:t>
            </a:r>
            <a:r>
              <a:rPr lang="ar-JO" dirty="0" err="1" smtClean="0"/>
              <a:t>نجاعة</a:t>
            </a:r>
            <a:r>
              <a:rPr lang="ar-JO" dirty="0" smtClean="0"/>
              <a:t> </a:t>
            </a:r>
            <a:r>
              <a:rPr lang="ar-JO" dirty="0" err="1" smtClean="0"/>
              <a:t>الاصلاح</a:t>
            </a:r>
            <a:r>
              <a:rPr lang="ar-JO" dirty="0" smtClean="0"/>
              <a:t> غير كاملة , فهنالك طفرات لا يتم </a:t>
            </a:r>
          </a:p>
          <a:p>
            <a:pPr>
              <a:defRPr/>
            </a:pPr>
            <a:r>
              <a:rPr lang="ar-JO" dirty="0" err="1" smtClean="0"/>
              <a:t>اصلاحها</a:t>
            </a:r>
            <a:r>
              <a:rPr lang="ar-JO" dirty="0" smtClean="0"/>
              <a:t> .</a:t>
            </a:r>
            <a:endParaRPr lang="he-IL" dirty="0"/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ar-JO" u="sng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u="sng" dirty="0" smtClean="0">
                <a:solidFill>
                  <a:srgbClr val="FF6600"/>
                </a:solidFill>
              </a:rPr>
              <a:t>الطفرات قد تسبب السرطان </a:t>
            </a:r>
            <a:endParaRPr lang="he-IL" u="sng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ar-JO" dirty="0" err="1" smtClean="0"/>
              <a:t>اذا</a:t>
            </a:r>
            <a:r>
              <a:rPr lang="ar-JO" dirty="0" smtClean="0"/>
              <a:t> حدثت الطفرات في الجينات المشاركة في عملية  انقسام الخلية </a:t>
            </a:r>
            <a:r>
              <a:rPr lang="ar-JO" dirty="0" err="1" smtClean="0"/>
              <a:t>او</a:t>
            </a:r>
            <a:r>
              <a:rPr lang="ar-JO" dirty="0" smtClean="0"/>
              <a:t> في الجينات المشفرة </a:t>
            </a:r>
            <a:r>
              <a:rPr lang="ar-JO" dirty="0" err="1" smtClean="0"/>
              <a:t>لانزيمات</a:t>
            </a:r>
            <a:r>
              <a:rPr lang="ar-JO" dirty="0" smtClean="0"/>
              <a:t> </a:t>
            </a:r>
            <a:r>
              <a:rPr lang="ar-JO" dirty="0" err="1" smtClean="0"/>
              <a:t>الاصلاح</a:t>
            </a:r>
            <a:r>
              <a:rPr lang="ar-JO" dirty="0" smtClean="0"/>
              <a:t> , قد يتسبب ذلك في السرطان , احد الجينات </a:t>
            </a:r>
            <a:r>
              <a:rPr lang="ar-JO" dirty="0" err="1" smtClean="0"/>
              <a:t>الاكثر</a:t>
            </a:r>
            <a:r>
              <a:rPr lang="ar-JO" dirty="0" smtClean="0"/>
              <a:t> شهرة هو </a:t>
            </a:r>
            <a:r>
              <a:rPr lang="ar-JO" dirty="0" err="1" smtClean="0"/>
              <a:t>الجين</a:t>
            </a:r>
            <a:r>
              <a:rPr lang="ar-JO" dirty="0" smtClean="0"/>
              <a:t> </a:t>
            </a:r>
            <a:r>
              <a:rPr lang="he-IL" dirty="0" smtClean="0"/>
              <a:t> </a:t>
            </a:r>
            <a:r>
              <a:rPr lang="en-US" dirty="0"/>
              <a:t>P</a:t>
            </a:r>
            <a:r>
              <a:rPr lang="en-US" baseline="-25000" dirty="0"/>
              <a:t>53</a:t>
            </a:r>
            <a:r>
              <a:rPr lang="he-IL" baseline="-25000" dirty="0"/>
              <a:t>,</a:t>
            </a:r>
            <a:r>
              <a:rPr lang="he-IL" dirty="0"/>
              <a:t> </a:t>
            </a:r>
            <a:r>
              <a:rPr lang="ar-JO" dirty="0" smtClean="0"/>
              <a:t>والذي يقوم بدور مراقبة عملية انقسام الخلية , يتضح </a:t>
            </a:r>
            <a:r>
              <a:rPr lang="ar-JO" dirty="0" err="1" smtClean="0"/>
              <a:t>ان</a:t>
            </a:r>
            <a:r>
              <a:rPr lang="ar-JO" dirty="0" smtClean="0"/>
              <a:t> احد العوامل المسببة للسرطان عند </a:t>
            </a:r>
            <a:r>
              <a:rPr lang="ar-JO" dirty="0" err="1" smtClean="0"/>
              <a:t>الانسان</a:t>
            </a:r>
            <a:r>
              <a:rPr lang="ar-JO" dirty="0" smtClean="0"/>
              <a:t> هو طفرة في </a:t>
            </a:r>
            <a:r>
              <a:rPr lang="ar-JO" dirty="0" err="1" smtClean="0"/>
              <a:t>الجين</a:t>
            </a:r>
            <a:r>
              <a:rPr lang="ar-JO" dirty="0" smtClean="0"/>
              <a:t> المشفِّر </a:t>
            </a:r>
            <a:r>
              <a:rPr lang="ar-JO" dirty="0" err="1" smtClean="0"/>
              <a:t>للانزيم</a:t>
            </a:r>
            <a:r>
              <a:rPr lang="ar-JO" dirty="0" smtClean="0"/>
              <a:t> </a:t>
            </a:r>
            <a:r>
              <a:rPr lang="he-IL" dirty="0" smtClean="0"/>
              <a:t> </a:t>
            </a:r>
            <a:r>
              <a:rPr lang="en-US" dirty="0"/>
              <a:t>P</a:t>
            </a:r>
            <a:r>
              <a:rPr lang="en-US" baseline="-25000" dirty="0"/>
              <a:t>53</a:t>
            </a:r>
            <a:r>
              <a:rPr lang="he-IL" dirty="0"/>
              <a:t>.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747713"/>
            <a:ext cx="33289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8373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توسع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DC493-7DA9-488A-9D30-F98A0E6875DE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8375" name="מלבן 2"/>
          <p:cNvSpPr>
            <a:spLocks noChangeArrowheads="1"/>
          </p:cNvSpPr>
          <p:nvPr/>
        </p:nvSpPr>
        <p:spPr bwMode="auto">
          <a:xfrm>
            <a:off x="1668463" y="1341438"/>
            <a:ext cx="153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    </a:t>
            </a:r>
            <a:r>
              <a:rPr lang="ar-JO" sz="1400" b="1" dirty="0" err="1" smtClean="0">
                <a:solidFill>
                  <a:schemeClr val="bg1"/>
                </a:solidFill>
              </a:rPr>
              <a:t>انزيم</a:t>
            </a:r>
            <a:r>
              <a:rPr lang="ar-JO" sz="1400" b="1" dirty="0" smtClean="0">
                <a:solidFill>
                  <a:schemeClr val="bg1"/>
                </a:solidFill>
              </a:rPr>
              <a:t> </a:t>
            </a:r>
            <a:r>
              <a:rPr lang="ar-JO" sz="1400" b="1" dirty="0" err="1" smtClean="0">
                <a:solidFill>
                  <a:schemeClr val="bg1"/>
                </a:solidFill>
              </a:rPr>
              <a:t>الاصلاح</a:t>
            </a:r>
            <a:endParaRPr lang="ar-JO" sz="1400" b="1" dirty="0" smtClean="0">
              <a:solidFill>
                <a:schemeClr val="bg1"/>
              </a:solidFill>
            </a:endParaRPr>
          </a:p>
          <a:p>
            <a:r>
              <a:rPr lang="ar-JO" sz="1400" b="1" dirty="0" smtClean="0">
                <a:solidFill>
                  <a:schemeClr val="bg1"/>
                </a:solidFill>
              </a:rPr>
              <a:t>(بلون ازرق وأصفر</a:t>
            </a:r>
            <a:r>
              <a:rPr lang="he-IL" sz="1400" b="1" dirty="0" smtClean="0">
                <a:solidFill>
                  <a:schemeClr val="bg1"/>
                </a:solidFill>
              </a:rPr>
              <a:t>)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58376" name="מלבן 7"/>
          <p:cNvSpPr>
            <a:spLocks noChangeArrowheads="1"/>
          </p:cNvSpPr>
          <p:nvPr/>
        </p:nvSpPr>
        <p:spPr bwMode="auto">
          <a:xfrm>
            <a:off x="2436813" y="4437063"/>
            <a:ext cx="573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DNA</a:t>
            </a:r>
            <a:endParaRPr lang="he-IL" sz="1400" b="1">
              <a:solidFill>
                <a:schemeClr val="bg1"/>
              </a:solidFill>
            </a:endParaRPr>
          </a:p>
        </p:txBody>
      </p:sp>
      <p:sp>
        <p:nvSpPr>
          <p:cNvPr id="58377" name="מלבן 4"/>
          <p:cNvSpPr>
            <a:spLocks noChangeArrowheads="1"/>
          </p:cNvSpPr>
          <p:nvPr/>
        </p:nvSpPr>
        <p:spPr bwMode="auto">
          <a:xfrm>
            <a:off x="454025" y="4941888"/>
            <a:ext cx="369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>
                <a:hlinkClick r:id="rId4"/>
              </a:rPr>
              <a:t>Biomedical Beat</a:t>
            </a:r>
            <a:r>
              <a:rPr lang="en-US" sz="1000"/>
              <a:t> National Institute of</a:t>
            </a:r>
          </a:p>
          <a:p>
            <a:pPr algn="l"/>
            <a:r>
              <a:rPr lang="en-US" sz="1000"/>
              <a:t> General Medical Science (NIGMS) </a:t>
            </a:r>
            <a:r>
              <a:rPr lang="en-US" sz="1000">
                <a:hlinkClick r:id="rId5"/>
              </a:rPr>
              <a:t>Cool Image Gallery</a:t>
            </a:r>
            <a:endParaRPr lang="he-I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754326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dirty="0" smtClean="0">
                <a:solidFill>
                  <a:schemeClr val="accent3"/>
                </a:solidFill>
              </a:rPr>
              <a:t>الطفرات بغالبيتها تسبب ضرراً </a:t>
            </a:r>
            <a:endParaRPr lang="he-IL" u="sng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/>
              <a:t>يمكن تشبيه مخلوق معين بالة معقدة وفيها عجلات مسننه كثيرة ومختلفة . الاحتمال بان يؤدي التغيير العشوائي (= طفرة) الذي سيطرأ على احد العجلات المسننة </a:t>
            </a:r>
            <a:r>
              <a:rPr lang="ar-JO" dirty="0" err="1" smtClean="0"/>
              <a:t>الى</a:t>
            </a:r>
            <a:r>
              <a:rPr lang="ar-JO" dirty="0" smtClean="0"/>
              <a:t> تحسين </a:t>
            </a:r>
            <a:r>
              <a:rPr lang="ar-JO" dirty="0" err="1" smtClean="0"/>
              <a:t>الالة</a:t>
            </a:r>
            <a:r>
              <a:rPr lang="ar-JO" dirty="0" smtClean="0"/>
              <a:t> هو صفر </a:t>
            </a:r>
            <a:r>
              <a:rPr lang="he-IL" dirty="0" smtClean="0"/>
              <a:t>.</a:t>
            </a:r>
            <a:endParaRPr lang="he-I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5837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</a:rPr>
              <a:t>الطفرات – حسنة </a:t>
            </a:r>
            <a:r>
              <a:rPr lang="ar-JO" sz="1800" b="1" dirty="0" err="1" smtClean="0">
                <a:solidFill>
                  <a:srgbClr val="FF6600"/>
                </a:solidFill>
              </a:rPr>
              <a:t>ام</a:t>
            </a:r>
            <a:r>
              <a:rPr lang="ar-JO" sz="1800" b="1" dirty="0" smtClean="0">
                <a:solidFill>
                  <a:srgbClr val="FF6600"/>
                </a:solidFill>
              </a:rPr>
              <a:t> سيئة </a:t>
            </a:r>
            <a:r>
              <a:rPr lang="he-IL" sz="1800" b="1" dirty="0" smtClean="0">
                <a:solidFill>
                  <a:srgbClr val="FF6600"/>
                </a:solidFill>
              </a:rPr>
              <a:t>? 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1DCD7-020D-4D07-A073-BC5766136A62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4" y="4149080"/>
            <a:ext cx="8183563" cy="252376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/>
              <a:t>ولكن</a:t>
            </a:r>
            <a:r>
              <a:rPr lang="he-IL" dirty="0" smtClean="0"/>
              <a:t> </a:t>
            </a:r>
            <a:r>
              <a:rPr lang="ar-JO" u="sng" dirty="0" smtClean="0"/>
              <a:t>في </a:t>
            </a:r>
            <a:r>
              <a:rPr lang="ar-JO" u="sng" dirty="0" err="1" smtClean="0"/>
              <a:t>احيان</a:t>
            </a:r>
            <a:r>
              <a:rPr lang="ar-JO" u="sng" dirty="0" smtClean="0"/>
              <a:t> نادرة للغاية </a:t>
            </a:r>
            <a:r>
              <a:rPr lang="ar-JO" dirty="0" smtClean="0"/>
              <a:t>تحدث طفرة تُحسِّن من </a:t>
            </a:r>
            <a:r>
              <a:rPr lang="ar-JO" dirty="0" err="1" smtClean="0"/>
              <a:t>ملاءمة</a:t>
            </a:r>
            <a:r>
              <a:rPr lang="ar-JO" dirty="0" smtClean="0"/>
              <a:t> المخلوق لبيئته . </a:t>
            </a:r>
            <a:endParaRPr lang="he-I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u="sng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dirty="0" smtClean="0">
                <a:solidFill>
                  <a:schemeClr val="accent3"/>
                </a:solidFill>
              </a:rPr>
              <a:t>العلاقة بين الطفرات وعملية النشوء والتطور</a:t>
            </a:r>
            <a:endParaRPr lang="he-IL" u="sng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/>
              <a:t>تؤدي الطفرة </a:t>
            </a:r>
            <a:r>
              <a:rPr lang="ar-JO" dirty="0" err="1" smtClean="0"/>
              <a:t>الى</a:t>
            </a:r>
            <a:r>
              <a:rPr lang="ar-JO" dirty="0" smtClean="0"/>
              <a:t> </a:t>
            </a:r>
            <a:r>
              <a:rPr lang="ar-JO" u="sng" dirty="0" smtClean="0"/>
              <a:t>التفاوت الوراثي </a:t>
            </a:r>
            <a:r>
              <a:rPr lang="he-IL" dirty="0" smtClean="0"/>
              <a:t>* </a:t>
            </a:r>
            <a:r>
              <a:rPr lang="ar-JO" dirty="0" smtClean="0"/>
              <a:t>بين الكائنات الحية </a:t>
            </a:r>
            <a:r>
              <a:rPr lang="he-IL" dirty="0" smtClean="0"/>
              <a:t>. </a:t>
            </a:r>
            <a:r>
              <a:rPr lang="ar-JO" dirty="0" smtClean="0"/>
              <a:t>بدون هذا التفاوت لم يكن </a:t>
            </a:r>
            <a:r>
              <a:rPr lang="ar-JO" dirty="0" err="1" smtClean="0"/>
              <a:t>بالامكان</a:t>
            </a:r>
            <a:r>
              <a:rPr lang="ar-JO" dirty="0" smtClean="0"/>
              <a:t> حدوث عملية النشوء والتطور , في </a:t>
            </a:r>
            <a:r>
              <a:rPr lang="ar-JO" dirty="0" err="1" smtClean="0"/>
              <a:t>اعقاب</a:t>
            </a:r>
            <a:r>
              <a:rPr lang="ar-JO" dirty="0" smtClean="0"/>
              <a:t> عملية الانتخاب الطبيعي تتكاثر </a:t>
            </a:r>
            <a:r>
              <a:rPr lang="ar-JO" dirty="0" err="1" smtClean="0"/>
              <a:t>الافراد</a:t>
            </a:r>
            <a:r>
              <a:rPr lang="ar-JO" dirty="0" smtClean="0"/>
              <a:t> </a:t>
            </a:r>
            <a:r>
              <a:rPr lang="ar-JO" dirty="0" err="1" smtClean="0"/>
              <a:t>الاكثر</a:t>
            </a:r>
            <a:r>
              <a:rPr lang="ar-JO" dirty="0" smtClean="0"/>
              <a:t> تلاؤماً مع بيئتها وهكذا تتغير العشائر. </a:t>
            </a:r>
            <a:endParaRPr lang="he-IL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/>
              <a:t>(عدا الطفرات هنالك عاملان </a:t>
            </a:r>
            <a:r>
              <a:rPr lang="ar-JO" sz="1600" dirty="0" err="1" smtClean="0"/>
              <a:t>اخران</a:t>
            </a:r>
            <a:r>
              <a:rPr lang="ar-JO" sz="1600" dirty="0" smtClean="0"/>
              <a:t> يؤديان </a:t>
            </a:r>
            <a:r>
              <a:rPr lang="ar-JO" sz="1600" dirty="0" err="1" smtClean="0"/>
              <a:t>الى</a:t>
            </a:r>
            <a:r>
              <a:rPr lang="ar-JO" sz="1600" dirty="0" smtClean="0"/>
              <a:t> التفاوت قد تناولناهما في معروضة </a:t>
            </a:r>
            <a:r>
              <a:rPr lang="he-IL" sz="1600" dirty="0" smtClean="0"/>
              <a:t>"</a:t>
            </a:r>
            <a:r>
              <a:rPr lang="ar-JO" sz="1600" dirty="0" smtClean="0"/>
              <a:t>عملية الانقسام الاختزالي</a:t>
            </a:r>
            <a:r>
              <a:rPr lang="he-IL" sz="1600" dirty="0" smtClean="0"/>
              <a:t>" </a:t>
            </a:r>
            <a:r>
              <a:rPr lang="ar-JO" sz="1600" dirty="0" smtClean="0"/>
              <a:t>وهما</a:t>
            </a:r>
            <a:r>
              <a:rPr lang="he-IL" sz="1600" dirty="0" smtClean="0"/>
              <a:t>: </a:t>
            </a:r>
            <a:r>
              <a:rPr lang="ar-JO" sz="1600" dirty="0" smtClean="0"/>
              <a:t>الفصل المستقل </a:t>
            </a:r>
            <a:r>
              <a:rPr lang="ar-JO" sz="1600" dirty="0" err="1" smtClean="0"/>
              <a:t>للكروموسومات</a:t>
            </a:r>
            <a:r>
              <a:rPr lang="ar-JO" sz="1600" dirty="0" smtClean="0"/>
              <a:t> والعبور) </a:t>
            </a:r>
            <a:r>
              <a:rPr lang="he-IL" sz="1600" dirty="0" smtClean="0"/>
              <a:t>.</a:t>
            </a:r>
            <a:endParaRPr lang="he-IL" sz="1600" dirty="0"/>
          </a:p>
        </p:txBody>
      </p:sp>
      <p:sp>
        <p:nvSpPr>
          <p:cNvPr id="59399" name="מלבן 1"/>
          <p:cNvSpPr>
            <a:spLocks noChangeArrowheads="1"/>
          </p:cNvSpPr>
          <p:nvPr/>
        </p:nvSpPr>
        <p:spPr bwMode="auto">
          <a:xfrm>
            <a:off x="3461106" y="4168825"/>
            <a:ext cx="15478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err="1">
                <a:latin typeface="Calibri" pitchFamily="34" charset="0"/>
                <a:cs typeface="Calibri" pitchFamily="34" charset="0"/>
              </a:rPr>
              <a:t>Darnok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at morguefile.com</a:t>
            </a:r>
          </a:p>
        </p:txBody>
      </p:sp>
      <p:pic>
        <p:nvPicPr>
          <p:cNvPr id="594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1520036"/>
            <a:ext cx="2701051" cy="270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341632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6: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تتعلق الجمل التالية بعوامل مسببه للطفرات </a:t>
            </a:r>
            <a:r>
              <a:rPr lang="ar-JO" dirty="0" err="1" smtClean="0">
                <a:solidFill>
                  <a:srgbClr val="1F497D"/>
                </a:solidFill>
              </a:rPr>
              <a:t>وتاثيراتها</a:t>
            </a:r>
            <a:r>
              <a:rPr lang="ar-JO" dirty="0" smtClean="0">
                <a:solidFill>
                  <a:srgbClr val="1F497D"/>
                </a:solidFill>
              </a:rPr>
              <a:t> , صنفها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مجموعتين وعلل معيار للتصنيف 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أ- لدى </a:t>
            </a:r>
            <a:r>
              <a:rPr lang="ar-JO" dirty="0" err="1" smtClean="0">
                <a:solidFill>
                  <a:schemeClr val="tx2"/>
                </a:solidFill>
              </a:rPr>
              <a:t>الاشخاص</a:t>
            </a:r>
            <a:r>
              <a:rPr lang="ar-JO" dirty="0" smtClean="0">
                <a:solidFill>
                  <a:schemeClr val="tx2"/>
                </a:solidFill>
              </a:rPr>
              <a:t> الذين بقوا على قيد الحياة بعد كارثة المفاعل النووية في تشير نوبل , والتي حدثت في العام 1986 , ارتفع تردد حالات السرطان .</a:t>
            </a: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ب-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تصوير </a:t>
            </a:r>
            <a:r>
              <a:rPr lang="ar-JO" dirty="0" err="1" smtClean="0">
                <a:solidFill>
                  <a:schemeClr val="tx2"/>
                </a:solidFill>
              </a:rPr>
              <a:t>اشعة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رنتجن</a:t>
            </a:r>
            <a:r>
              <a:rPr lang="ar-JO" dirty="0" smtClean="0">
                <a:solidFill>
                  <a:schemeClr val="tx2"/>
                </a:solidFill>
              </a:rPr>
              <a:t> يغطون </a:t>
            </a:r>
            <a:r>
              <a:rPr lang="ar-JO" dirty="0" err="1" smtClean="0">
                <a:solidFill>
                  <a:schemeClr val="tx2"/>
                </a:solidFill>
              </a:rPr>
              <a:t>اعضاء</a:t>
            </a:r>
            <a:r>
              <a:rPr lang="ar-JO" dirty="0" smtClean="0">
                <a:solidFill>
                  <a:schemeClr val="tx2"/>
                </a:solidFill>
              </a:rPr>
              <a:t> الجسم غير المصورة بمريلة من الرصاص والتي تمنع عبور </a:t>
            </a:r>
            <a:r>
              <a:rPr lang="ar-JO" dirty="0" err="1" smtClean="0">
                <a:solidFill>
                  <a:schemeClr val="tx2"/>
                </a:solidFill>
              </a:rPr>
              <a:t>الاشعة</a:t>
            </a:r>
            <a:r>
              <a:rPr lang="ar-JO" dirty="0" smtClean="0">
                <a:solidFill>
                  <a:schemeClr val="tx2"/>
                </a:solidFill>
              </a:rPr>
              <a:t> وكذلك يمنع </a:t>
            </a:r>
            <a:r>
              <a:rPr lang="ar-JO" dirty="0" err="1" smtClean="0">
                <a:solidFill>
                  <a:schemeClr val="tx2"/>
                </a:solidFill>
              </a:rPr>
              <a:t>اجراء</a:t>
            </a:r>
            <a:r>
              <a:rPr lang="ar-JO" dirty="0" smtClean="0">
                <a:solidFill>
                  <a:schemeClr val="tx2"/>
                </a:solidFill>
              </a:rPr>
              <a:t> تصوير </a:t>
            </a:r>
            <a:r>
              <a:rPr lang="ar-JO" dirty="0" err="1" smtClean="0">
                <a:solidFill>
                  <a:schemeClr val="tx2"/>
                </a:solidFill>
              </a:rPr>
              <a:t>اشعة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رنتجن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الحمل .</a:t>
            </a: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ج- غاز الخردل هو احد المواد التي استعملوها في الحرب الكيميائية , يؤدي التعرض للغاز </a:t>
            </a:r>
            <a:r>
              <a:rPr lang="ar-JO" dirty="0" err="1" smtClean="0">
                <a:solidFill>
                  <a:schemeClr val="tx2"/>
                </a:solidFill>
              </a:rPr>
              <a:t>الى</a:t>
            </a:r>
            <a:r>
              <a:rPr lang="ar-JO" dirty="0" smtClean="0">
                <a:solidFill>
                  <a:schemeClr val="tx2"/>
                </a:solidFill>
              </a:rPr>
              <a:t> حروق شديدة والموت , </a:t>
            </a:r>
            <a:r>
              <a:rPr lang="ar-JO" dirty="0" err="1" smtClean="0">
                <a:solidFill>
                  <a:schemeClr val="tx2"/>
                </a:solidFill>
              </a:rPr>
              <a:t>اضافة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الى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التاثيرات</a:t>
            </a:r>
            <a:r>
              <a:rPr lang="ar-JO" dirty="0" smtClean="0">
                <a:solidFill>
                  <a:schemeClr val="tx2"/>
                </a:solidFill>
              </a:rPr>
              <a:t> الفورية , فان </a:t>
            </a:r>
            <a:r>
              <a:rPr lang="ar-JO" dirty="0" err="1" smtClean="0">
                <a:solidFill>
                  <a:schemeClr val="tx2"/>
                </a:solidFill>
              </a:rPr>
              <a:t>الاشخاص</a:t>
            </a:r>
            <a:r>
              <a:rPr lang="ar-JO" dirty="0" smtClean="0">
                <a:solidFill>
                  <a:schemeClr val="tx2"/>
                </a:solidFill>
              </a:rPr>
              <a:t> الذي بقوا بعد هجوم بالغاز يكون احتمال تعرضهم </a:t>
            </a:r>
            <a:r>
              <a:rPr lang="ar-JO" dirty="0" err="1" smtClean="0">
                <a:solidFill>
                  <a:schemeClr val="tx2"/>
                </a:solidFill>
              </a:rPr>
              <a:t>للاصابة</a:t>
            </a:r>
            <a:r>
              <a:rPr lang="ar-JO" dirty="0" smtClean="0">
                <a:solidFill>
                  <a:schemeClr val="tx2"/>
                </a:solidFill>
              </a:rPr>
              <a:t> بالسرطان خلال حياتهم مرتفع .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6042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6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72250"/>
            <a:ext cx="687388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58CB5-3284-423A-B0F2-3182038C60D6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سؤال 1 : العلاقة بين </a:t>
            </a: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 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والصفات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63550" y="620713"/>
            <a:ext cx="8183563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chemeClr val="tx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lang="he-IL" b="1" kern="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رتب الجمل التالية داخل المخطط , وذلك حسب ترتيب حدوثها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حسب هذه المعلومة يتكون زلال في خلايا قزحية العينين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و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وهو عبارة عن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انزيم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يُنشط تفاعل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انتاج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الميلانين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(مادة ملونة = صبغ بلون بني)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يتكون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ميلانين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في خلايا القزحية , لذا تُرى القزحية بلون بني – أي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لون عيني الشخص بني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يوجد في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chemeClr val="tx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معلومات تحدد لون العينين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34821" name="קבוצה 20"/>
          <p:cNvGrpSpPr>
            <a:grpSpLocks/>
          </p:cNvGrpSpPr>
          <p:nvPr/>
        </p:nvGrpSpPr>
        <p:grpSpPr bwMode="auto">
          <a:xfrm>
            <a:off x="231775" y="2924175"/>
            <a:ext cx="8435975" cy="3519488"/>
            <a:chOff x="356532" y="1412776"/>
            <a:chExt cx="8436429" cy="3519797"/>
          </a:xfrm>
        </p:grpSpPr>
        <p:sp>
          <p:nvSpPr>
            <p:cNvPr id="22" name="TextBox 21"/>
            <p:cNvSpPr txBox="1"/>
            <p:nvPr/>
          </p:nvSpPr>
          <p:spPr>
            <a:xfrm>
              <a:off x="393047" y="1412776"/>
              <a:ext cx="6699611" cy="1008152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32" y="2774971"/>
              <a:ext cx="6682148" cy="862089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400" u="sng" kern="0" dirty="0">
                <a:solidFill>
                  <a:srgbClr val="00B0F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860" y="4067309"/>
              <a:ext cx="6675797" cy="863676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u="sng" kern="0" dirty="0">
                <a:solidFill>
                  <a:srgbClr val="00B0F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86360" y="1428652"/>
              <a:ext cx="1406601" cy="971635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Arial"/>
                  <a:cs typeface="Arial"/>
                </a:rPr>
                <a:t>DNA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80010" y="2781321"/>
              <a:ext cx="1408189" cy="863676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kern="0" dirty="0" smtClean="0">
                  <a:solidFill>
                    <a:prstClr val="black"/>
                  </a:solidFill>
                  <a:latin typeface="Arial"/>
                  <a:cs typeface="Arial"/>
                </a:rPr>
                <a:t>زلال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0010" y="4068897"/>
              <a:ext cx="1408189" cy="863676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kern="0" dirty="0" smtClean="0">
                  <a:solidFill>
                    <a:prstClr val="black"/>
                  </a:solidFill>
                  <a:latin typeface="Arial"/>
                  <a:cs typeface="Arial"/>
                </a:rPr>
                <a:t>صفة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חץ למטה 14"/>
          <p:cNvSpPr/>
          <p:nvPr/>
        </p:nvSpPr>
        <p:spPr>
          <a:xfrm flipH="1">
            <a:off x="3924300" y="3933825"/>
            <a:ext cx="41433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16" name="חץ למטה 15"/>
          <p:cNvSpPr/>
          <p:nvPr/>
        </p:nvSpPr>
        <p:spPr>
          <a:xfrm flipH="1">
            <a:off x="3883025" y="5240338"/>
            <a:ext cx="415925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E7803-BB17-48D1-892A-C8068D921A5E}" type="slidenum">
              <a:rPr lang="he-IL" sz="1200" smtClean="0">
                <a:solidFill>
                  <a:schemeClr val="bg2">
                    <a:lumMod val="8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1200" dirty="0" smtClean="0">
              <a:solidFill>
                <a:schemeClr val="bg2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1443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B97E5-B26A-41A5-AF54-2564E0E461D0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61963" y="4652963"/>
            <a:ext cx="8196262" cy="13684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تتناول الجملتان ”أ“ </a:t>
            </a:r>
            <a:r>
              <a:rPr lang="ar-JO" dirty="0" err="1" smtClean="0">
                <a:solidFill>
                  <a:prstClr val="black"/>
                </a:solidFill>
              </a:rPr>
              <a:t>و</a:t>
            </a:r>
            <a:r>
              <a:rPr lang="ar-JO" dirty="0" smtClean="0">
                <a:solidFill>
                  <a:prstClr val="black"/>
                </a:solidFill>
              </a:rPr>
              <a:t> ”ب“ </a:t>
            </a:r>
            <a:r>
              <a:rPr lang="ar-JO" dirty="0" err="1" smtClean="0">
                <a:solidFill>
                  <a:prstClr val="black"/>
                </a:solidFill>
              </a:rPr>
              <a:t>الاشعة</a:t>
            </a:r>
            <a:r>
              <a:rPr lang="ar-JO" dirty="0" smtClean="0">
                <a:solidFill>
                  <a:prstClr val="black"/>
                </a:solidFill>
              </a:rPr>
              <a:t> المؤدية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الطفرات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تتناول الجملة ”ج“ مادة مسببه للطفرات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وفي كل الحالات قد تؤدي الطفرات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مرض السرطان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500063"/>
            <a:ext cx="8183563" cy="341632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6: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تتعلق الجمل التالية بعوامل مسببه للطفرات </a:t>
            </a:r>
            <a:r>
              <a:rPr lang="ar-JO" dirty="0" err="1" smtClean="0">
                <a:solidFill>
                  <a:srgbClr val="1F497D"/>
                </a:solidFill>
              </a:rPr>
              <a:t>وتاثيراتها</a:t>
            </a:r>
            <a:r>
              <a:rPr lang="ar-JO" dirty="0" smtClean="0">
                <a:solidFill>
                  <a:srgbClr val="1F497D"/>
                </a:solidFill>
              </a:rPr>
              <a:t> , صنفها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مجموعتين وعلل معيار للتصنيف .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أ- لدى </a:t>
            </a:r>
            <a:r>
              <a:rPr lang="ar-JO" dirty="0" err="1" smtClean="0">
                <a:solidFill>
                  <a:schemeClr val="tx2"/>
                </a:solidFill>
              </a:rPr>
              <a:t>الاشخاص</a:t>
            </a:r>
            <a:r>
              <a:rPr lang="ar-JO" dirty="0" smtClean="0">
                <a:solidFill>
                  <a:schemeClr val="tx2"/>
                </a:solidFill>
              </a:rPr>
              <a:t> الذين بقوا على قيد الحياة بعد كارثة المفاعل النووية في تشير نوبل , والتي حدثت في العام 1986 , ارتفع تردد حالات السرطان .</a:t>
            </a:r>
            <a:endParaRPr lang="he-IL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he-IL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ب-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تصوير </a:t>
            </a:r>
            <a:r>
              <a:rPr lang="ar-JO" dirty="0" err="1" smtClean="0">
                <a:solidFill>
                  <a:schemeClr val="tx2"/>
                </a:solidFill>
              </a:rPr>
              <a:t>اشعة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رنتجن</a:t>
            </a:r>
            <a:r>
              <a:rPr lang="ar-JO" dirty="0" smtClean="0">
                <a:solidFill>
                  <a:schemeClr val="tx2"/>
                </a:solidFill>
              </a:rPr>
              <a:t> يغطون </a:t>
            </a:r>
            <a:r>
              <a:rPr lang="ar-JO" dirty="0" err="1" smtClean="0">
                <a:solidFill>
                  <a:schemeClr val="tx2"/>
                </a:solidFill>
              </a:rPr>
              <a:t>اعضاء</a:t>
            </a:r>
            <a:r>
              <a:rPr lang="ar-JO" dirty="0" smtClean="0">
                <a:solidFill>
                  <a:schemeClr val="tx2"/>
                </a:solidFill>
              </a:rPr>
              <a:t> الجسم غير المصورة بمريلة من الرصاص والتي تمنع عبور </a:t>
            </a:r>
            <a:r>
              <a:rPr lang="ar-JO" dirty="0" err="1" smtClean="0">
                <a:solidFill>
                  <a:schemeClr val="tx2"/>
                </a:solidFill>
              </a:rPr>
              <a:t>الاشعة</a:t>
            </a:r>
            <a:r>
              <a:rPr lang="ar-JO" dirty="0" smtClean="0">
                <a:solidFill>
                  <a:schemeClr val="tx2"/>
                </a:solidFill>
              </a:rPr>
              <a:t> وكذلك يمنع </a:t>
            </a:r>
            <a:r>
              <a:rPr lang="ar-JO" dirty="0" err="1" smtClean="0">
                <a:solidFill>
                  <a:schemeClr val="tx2"/>
                </a:solidFill>
              </a:rPr>
              <a:t>اجراء</a:t>
            </a:r>
            <a:r>
              <a:rPr lang="ar-JO" dirty="0" smtClean="0">
                <a:solidFill>
                  <a:schemeClr val="tx2"/>
                </a:solidFill>
              </a:rPr>
              <a:t> تصوير </a:t>
            </a:r>
            <a:r>
              <a:rPr lang="ar-JO" dirty="0" err="1" smtClean="0">
                <a:solidFill>
                  <a:schemeClr val="tx2"/>
                </a:solidFill>
              </a:rPr>
              <a:t>اشعة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رنتجن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الحمل .</a:t>
            </a:r>
            <a:endParaRPr lang="he-IL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he-IL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ج- غاز الخردل هو احد المواد التي استعملوها في الحرب الكيميائية , يؤدي التعرض للغاز </a:t>
            </a:r>
            <a:r>
              <a:rPr lang="ar-JO" dirty="0" err="1" smtClean="0">
                <a:solidFill>
                  <a:schemeClr val="tx2"/>
                </a:solidFill>
              </a:rPr>
              <a:t>الى</a:t>
            </a:r>
            <a:r>
              <a:rPr lang="ar-JO" dirty="0" smtClean="0">
                <a:solidFill>
                  <a:schemeClr val="tx2"/>
                </a:solidFill>
              </a:rPr>
              <a:t> حروق شديدة والموت , </a:t>
            </a:r>
            <a:r>
              <a:rPr lang="ar-JO" dirty="0" err="1" smtClean="0">
                <a:solidFill>
                  <a:schemeClr val="tx2"/>
                </a:solidFill>
              </a:rPr>
              <a:t>اضافة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الى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التاثيرات</a:t>
            </a:r>
            <a:r>
              <a:rPr lang="ar-JO" dirty="0" smtClean="0">
                <a:solidFill>
                  <a:schemeClr val="tx2"/>
                </a:solidFill>
              </a:rPr>
              <a:t> الفورية , فان </a:t>
            </a:r>
            <a:r>
              <a:rPr lang="ar-JO" dirty="0" err="1" smtClean="0">
                <a:solidFill>
                  <a:schemeClr val="tx2"/>
                </a:solidFill>
              </a:rPr>
              <a:t>الاشخاص</a:t>
            </a:r>
            <a:r>
              <a:rPr lang="ar-JO" dirty="0" smtClean="0">
                <a:solidFill>
                  <a:schemeClr val="tx2"/>
                </a:solidFill>
              </a:rPr>
              <a:t> الذي بقوا بعد هجوم بالغاز يكون احتمال تعرضهم </a:t>
            </a:r>
            <a:r>
              <a:rPr lang="ar-JO" dirty="0" err="1" smtClean="0">
                <a:solidFill>
                  <a:schemeClr val="tx2"/>
                </a:solidFill>
              </a:rPr>
              <a:t>للاصابة</a:t>
            </a:r>
            <a:r>
              <a:rPr lang="ar-JO" dirty="0" smtClean="0">
                <a:solidFill>
                  <a:schemeClr val="tx2"/>
                </a:solidFill>
              </a:rPr>
              <a:t> بالسرطان خلال حياتهم مرتفع . </a:t>
            </a:r>
            <a:endParaRPr lang="he-I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7: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2009</a:t>
            </a: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صف طريقة واحدة يمكن فيها لطفرة من نوع استبدال قاعدة معينه </a:t>
            </a:r>
            <a:r>
              <a:rPr lang="ar-JO" dirty="0" err="1" smtClean="0">
                <a:solidFill>
                  <a:srgbClr val="1F497D"/>
                </a:solidFill>
              </a:rPr>
              <a:t>باخرى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تغيير في طول سلسلة الحوامض </a:t>
            </a:r>
            <a:r>
              <a:rPr lang="ar-JO" dirty="0" err="1" smtClean="0">
                <a:solidFill>
                  <a:srgbClr val="1F497D"/>
                </a:solidFill>
              </a:rPr>
              <a:t>الامينية</a:t>
            </a:r>
            <a:r>
              <a:rPr lang="ar-JO" dirty="0" smtClean="0">
                <a:solidFill>
                  <a:srgbClr val="1F497D"/>
                </a:solidFill>
              </a:rPr>
              <a:t> .</a:t>
            </a:r>
            <a:r>
              <a:rPr lang="he-IL" dirty="0" smtClean="0">
                <a:solidFill>
                  <a:srgbClr val="1F497D"/>
                </a:solidFill>
              </a:rPr>
              <a:t> 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6246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7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7C2B5-333E-4AA4-AF48-FF8DD40DCD4A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3491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95300" y="1844675"/>
            <a:ext cx="8196263" cy="151288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زلال اقصر من المعتاد ينتج في حاله </a:t>
            </a:r>
            <a:r>
              <a:rPr lang="ar-JO" dirty="0" err="1" smtClean="0">
                <a:solidFill>
                  <a:prstClr val="black"/>
                </a:solidFill>
              </a:rPr>
              <a:t>ان</a:t>
            </a:r>
            <a:r>
              <a:rPr lang="ar-JO" dirty="0" smtClean="0">
                <a:solidFill>
                  <a:prstClr val="black"/>
                </a:solidFill>
              </a:rPr>
              <a:t> تغيير القاعدة قد </a:t>
            </a:r>
            <a:r>
              <a:rPr lang="ar-JO" dirty="0" err="1" smtClean="0">
                <a:solidFill>
                  <a:prstClr val="black"/>
                </a:solidFill>
              </a:rPr>
              <a:t>ادي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تغيير كلمة السر التي تشمل القاعدة , من كلمة سر تُشفِّر حامضاً </a:t>
            </a:r>
            <a:r>
              <a:rPr lang="ar-JO" dirty="0" err="1" smtClean="0">
                <a:solidFill>
                  <a:prstClr val="black"/>
                </a:solidFill>
              </a:rPr>
              <a:t>امينياً</a:t>
            </a:r>
            <a:r>
              <a:rPr lang="ar-JO" dirty="0" smtClean="0">
                <a:solidFill>
                  <a:prstClr val="black"/>
                </a:solidFill>
              </a:rPr>
              <a:t> ,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كلمة سر تشير لوقف الترجمة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err="1" smtClean="0">
                <a:solidFill>
                  <a:prstClr val="black"/>
                </a:solidFill>
              </a:rPr>
              <a:t>واذا</a:t>
            </a:r>
            <a:r>
              <a:rPr lang="ar-JO" dirty="0" smtClean="0">
                <a:solidFill>
                  <a:prstClr val="black"/>
                </a:solidFill>
              </a:rPr>
              <a:t> كان التغيير عكسي : </a:t>
            </a:r>
            <a:r>
              <a:rPr lang="ar-JO" dirty="0" err="1" smtClean="0">
                <a:solidFill>
                  <a:prstClr val="black"/>
                </a:solidFill>
              </a:rPr>
              <a:t>اي</a:t>
            </a:r>
            <a:r>
              <a:rPr lang="ar-JO" dirty="0" smtClean="0">
                <a:solidFill>
                  <a:prstClr val="black"/>
                </a:solidFill>
              </a:rPr>
              <a:t> من كلمة سر تشير لوقف الترجمة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كلمة سر تُشفِّر حامضاً </a:t>
            </a:r>
            <a:r>
              <a:rPr lang="ar-JO" dirty="0" err="1" smtClean="0">
                <a:solidFill>
                  <a:prstClr val="black"/>
                </a:solidFill>
              </a:rPr>
              <a:t>امينياً</a:t>
            </a:r>
            <a:r>
              <a:rPr lang="ar-JO" dirty="0" smtClean="0">
                <a:solidFill>
                  <a:prstClr val="black"/>
                </a:solidFill>
              </a:rPr>
              <a:t> , ينتج زلال </a:t>
            </a:r>
            <a:r>
              <a:rPr lang="ar-JO" dirty="0" err="1" smtClean="0">
                <a:solidFill>
                  <a:prstClr val="black"/>
                </a:solidFill>
              </a:rPr>
              <a:t>اطول</a:t>
            </a:r>
            <a:r>
              <a:rPr lang="ar-JO" dirty="0" smtClean="0">
                <a:solidFill>
                  <a:prstClr val="black"/>
                </a:solidFill>
              </a:rPr>
              <a:t> من المعتاد 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33FD8-8FB0-491E-A8BA-5281522D89D9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50006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7: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2009</a:t>
            </a:r>
            <a:endParaRPr lang="he-IL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صف طريقة واحدة يمكن فيها لطفرة من نوع استبدال قاعدة معينه </a:t>
            </a:r>
            <a:r>
              <a:rPr lang="ar-JO" dirty="0" err="1" smtClean="0">
                <a:solidFill>
                  <a:srgbClr val="1F497D"/>
                </a:solidFill>
              </a:rPr>
              <a:t>باخرى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تغيير في طول سلسلة الحوامض </a:t>
            </a:r>
            <a:r>
              <a:rPr lang="ar-JO" dirty="0" err="1" smtClean="0">
                <a:solidFill>
                  <a:srgbClr val="1F497D"/>
                </a:solidFill>
              </a:rPr>
              <a:t>الامينية</a:t>
            </a:r>
            <a:r>
              <a:rPr lang="ar-JO" dirty="0" smtClean="0">
                <a:solidFill>
                  <a:srgbClr val="1F497D"/>
                </a:solidFill>
              </a:rPr>
              <a:t> .</a:t>
            </a:r>
            <a:endParaRPr lang="he-IL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8: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ليس كل طفرة موضعية من نوع استبدال قاعدة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تغيير الزلال .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اذكر سببين محتملين لذلك 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6451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8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B2F23-6236-4DA5-9951-A35DD3CF2368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8: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ليس كل طفرة موضعية من نوع استبدال قاعدة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تغيير الزلال .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اذكر سببين محتملين لذلك 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6554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BE062-1A54-422C-8B13-B82DCEA1FD5F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95300" y="2205038"/>
            <a:ext cx="8196263" cy="151288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لا يطرأ تغيير في الزلال في الحالات التالية </a:t>
            </a:r>
            <a:r>
              <a:rPr lang="he-IL" dirty="0" smtClean="0">
                <a:solidFill>
                  <a:schemeClr val="tx1"/>
                </a:solidFill>
              </a:rPr>
              <a:t>:</a:t>
            </a: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أ- </a:t>
            </a:r>
            <a:r>
              <a:rPr lang="ar-JO" dirty="0" err="1" smtClean="0">
                <a:solidFill>
                  <a:schemeClr val="tx1"/>
                </a:solidFill>
              </a:rPr>
              <a:t>ادت</a:t>
            </a:r>
            <a:r>
              <a:rPr lang="ar-JO" dirty="0" smtClean="0">
                <a:solidFill>
                  <a:schemeClr val="tx1"/>
                </a:solidFill>
              </a:rPr>
              <a:t> الطفرة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تغيير كلمة السر , لكن كلمة السر الجديدة تُشفِّر </a:t>
            </a:r>
            <a:r>
              <a:rPr lang="ar-JO" dirty="0" err="1" smtClean="0">
                <a:solidFill>
                  <a:schemeClr val="tx1"/>
                </a:solidFill>
              </a:rPr>
              <a:t>انفس</a:t>
            </a:r>
            <a:r>
              <a:rPr lang="ar-JO" dirty="0" smtClean="0">
                <a:solidFill>
                  <a:schemeClr val="tx1"/>
                </a:solidFill>
              </a:rPr>
              <a:t> الحامض </a:t>
            </a:r>
            <a:r>
              <a:rPr lang="ar-JO" dirty="0" err="1" smtClean="0">
                <a:solidFill>
                  <a:schemeClr val="tx1"/>
                </a:solidFill>
              </a:rPr>
              <a:t>الاميني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ب- كانت الطفرة في </a:t>
            </a:r>
            <a:r>
              <a:rPr lang="ar-JO" dirty="0" err="1" smtClean="0">
                <a:solidFill>
                  <a:schemeClr val="tx1"/>
                </a:solidFill>
              </a:rPr>
              <a:t>الانترون</a:t>
            </a:r>
            <a:r>
              <a:rPr lang="ar-JO" dirty="0" smtClean="0">
                <a:solidFill>
                  <a:schemeClr val="tx1"/>
                </a:solidFill>
              </a:rPr>
              <a:t> , الذي تتم </a:t>
            </a:r>
            <a:r>
              <a:rPr lang="ar-JO" dirty="0" err="1" smtClean="0">
                <a:solidFill>
                  <a:schemeClr val="tx1"/>
                </a:solidFill>
              </a:rPr>
              <a:t>ازالته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اصلاً</a:t>
            </a:r>
            <a:r>
              <a:rPr lang="ar-JO" dirty="0" smtClean="0">
                <a:solidFill>
                  <a:schemeClr val="tx1"/>
                </a:solidFill>
              </a:rPr>
              <a:t> خلال عملية الربط ولا تتم ترجمته .</a:t>
            </a:r>
            <a:r>
              <a:rPr lang="he-IL" dirty="0" smtClean="0">
                <a:solidFill>
                  <a:prstClr val="black"/>
                </a:solidFill>
              </a:rPr>
              <a:t>.</a:t>
            </a:r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9: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مرض التليف الكيسي </a:t>
            </a:r>
            <a:r>
              <a:rPr lang="he-I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CF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هو مرض وراثي يسببه زلال فيه خلل ويعمل هذا الزلال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كقناه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في الخلايا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الطلائية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للمسالك التنفسية وفي خلايا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اخرى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.</a:t>
            </a: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لدى شخصان مريضان بمرض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CF</a:t>
            </a:r>
            <a:r>
              <a:rPr lang="he-I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حُددت طفرة موضعية في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المُشفِّر لزلال ,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وادت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الطفرة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استبدال حامض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اميني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بآخر في الزلال , لكن موقع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الطفره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في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مختلف عند المريضان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وهنالك فرق بخطورة المرض بين المريضين : المرض خطير لدى احد المريضين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واسهل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لدى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الاخر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خَمِّن ما هو سبب الفرق بخطورة المرض .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</p:txBody>
      </p:sp>
      <p:sp>
        <p:nvSpPr>
          <p:cNvPr id="6656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9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5B719-01AF-4390-A309-08BCC56D049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7587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he-IL" sz="1800" b="1" dirty="0" smtClean="0">
                <a:solidFill>
                  <a:srgbClr val="FF6600"/>
                </a:solidFill>
              </a:rPr>
              <a:t>: </a:t>
            </a:r>
            <a:r>
              <a:rPr lang="ar-JO" sz="1800" b="1" dirty="0" smtClean="0">
                <a:solidFill>
                  <a:srgbClr val="FF6600"/>
                </a:solidFill>
              </a:rPr>
              <a:t>موقع الطفرة يحدد مدى تأثيرها على فعالية الزلال 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250825" y="3213100"/>
            <a:ext cx="8196263" cy="172878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err="1" smtClean="0">
                <a:solidFill>
                  <a:prstClr val="black"/>
                </a:solidFill>
              </a:rPr>
              <a:t>اذا</a:t>
            </a:r>
            <a:r>
              <a:rPr lang="ar-JO" dirty="0" smtClean="0">
                <a:solidFill>
                  <a:prstClr val="black"/>
                </a:solidFill>
              </a:rPr>
              <a:t> كان الحامض </a:t>
            </a:r>
            <a:r>
              <a:rPr lang="ar-JO" dirty="0" err="1" smtClean="0">
                <a:solidFill>
                  <a:prstClr val="black"/>
                </a:solidFill>
              </a:rPr>
              <a:t>الاميني</a:t>
            </a:r>
            <a:r>
              <a:rPr lang="ar-JO" dirty="0" smtClean="0">
                <a:solidFill>
                  <a:prstClr val="black"/>
                </a:solidFill>
              </a:rPr>
              <a:t> المستبدل في </a:t>
            </a:r>
            <a:r>
              <a:rPr lang="ar-JO" dirty="0" err="1" smtClean="0">
                <a:solidFill>
                  <a:prstClr val="black"/>
                </a:solidFill>
              </a:rPr>
              <a:t>اعقاب</a:t>
            </a:r>
            <a:r>
              <a:rPr lang="ar-JO" dirty="0" smtClean="0">
                <a:solidFill>
                  <a:prstClr val="black"/>
                </a:solidFill>
              </a:rPr>
              <a:t> الطفرة في الموقع الفعال من الزلال , هنالك احتمال اكبر </a:t>
            </a:r>
            <a:r>
              <a:rPr lang="ar-JO" dirty="0" err="1" smtClean="0">
                <a:solidFill>
                  <a:prstClr val="black"/>
                </a:solidFill>
              </a:rPr>
              <a:t>ان</a:t>
            </a:r>
            <a:r>
              <a:rPr lang="ar-JO" dirty="0" smtClean="0">
                <a:solidFill>
                  <a:prstClr val="black"/>
                </a:solidFill>
              </a:rPr>
              <a:t> يتضرر نشاط الزلال وستكون درجة خطورة المرض اكبر . </a:t>
            </a:r>
            <a:r>
              <a:rPr lang="ar-JO" dirty="0" err="1" smtClean="0">
                <a:solidFill>
                  <a:prstClr val="black"/>
                </a:solidFill>
              </a:rPr>
              <a:t>اذا</a:t>
            </a:r>
            <a:r>
              <a:rPr lang="ar-JO" dirty="0" smtClean="0">
                <a:solidFill>
                  <a:prstClr val="black"/>
                </a:solidFill>
              </a:rPr>
              <a:t> لم يكن الحامض </a:t>
            </a:r>
            <a:r>
              <a:rPr lang="ar-JO" dirty="0" err="1" smtClean="0">
                <a:solidFill>
                  <a:prstClr val="black"/>
                </a:solidFill>
              </a:rPr>
              <a:t>الاميني</a:t>
            </a:r>
            <a:r>
              <a:rPr lang="ar-JO" dirty="0" smtClean="0">
                <a:solidFill>
                  <a:prstClr val="black"/>
                </a:solidFill>
              </a:rPr>
              <a:t> جزءاً من الموقع الفعال ولا يُؤثر على مبناه الفراغي – من الممكن </a:t>
            </a:r>
            <a:r>
              <a:rPr lang="ar-JO" dirty="0" err="1" smtClean="0">
                <a:solidFill>
                  <a:prstClr val="black"/>
                </a:solidFill>
              </a:rPr>
              <a:t>ان</a:t>
            </a:r>
            <a:r>
              <a:rPr lang="ar-JO" dirty="0" smtClean="0">
                <a:solidFill>
                  <a:prstClr val="black"/>
                </a:solidFill>
              </a:rPr>
              <a:t> يتأثر نشاط الزلال بمدى أقل 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5B057-207A-4587-BD28-DD8882F5C8E3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500063"/>
            <a:ext cx="8183563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9: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مرض التليف الكيسي </a:t>
            </a:r>
            <a:r>
              <a:rPr lang="he-IL" dirty="0" smtClean="0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CF</a:t>
            </a:r>
            <a:r>
              <a:rPr lang="he-IL" dirty="0" smtClean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هو مرض وراثي يسببه زلال فيه خلل ويعمل هذا الزلال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كقناه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في الخلايا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الطلائية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للمسالك التنفسية وفي خلايا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اخرى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.</a:t>
            </a:r>
            <a:endParaRPr lang="he-IL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لدى شخصان مريضان بمرض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CF</a:t>
            </a:r>
            <a:r>
              <a:rPr lang="he-I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حُددت طفرة موضعية في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المُشفِّر لزلال ,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وادت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الطفرة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استبدال حامض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اميني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بآخر في الزلال , لكن موقع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الطفره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في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مختلف عند المريضان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وهنالك فرق بخطورة المرض بين المريضين : المرض خطير لدى احد المريضين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واسهل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لدى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الاخر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خَمِّن ما هو سبب الفرق بخطورة المرض .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10: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لطفرة من نوع </a:t>
            </a:r>
            <a:r>
              <a:rPr lang="ar-JO" dirty="0" err="1" smtClean="0">
                <a:solidFill>
                  <a:srgbClr val="1F497D"/>
                </a:solidFill>
              </a:rPr>
              <a:t>اضافة</a:t>
            </a:r>
            <a:r>
              <a:rPr lang="ar-JO" dirty="0" smtClean="0">
                <a:solidFill>
                  <a:srgbClr val="1F497D"/>
                </a:solidFill>
              </a:rPr>
              <a:t> قاعدة 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حذفها قد تكون </a:t>
            </a:r>
            <a:r>
              <a:rPr lang="ar-JO" dirty="0" err="1" smtClean="0">
                <a:solidFill>
                  <a:srgbClr val="1F497D"/>
                </a:solidFill>
              </a:rPr>
              <a:t>تاثيرات</a:t>
            </a:r>
            <a:r>
              <a:rPr lang="ar-JO" dirty="0" smtClean="0">
                <a:solidFill>
                  <a:srgbClr val="1F497D"/>
                </a:solidFill>
              </a:rPr>
              <a:t> اخطر من طفرة من نوع استبدال </a:t>
            </a:r>
            <a:r>
              <a:rPr lang="ar-JO" dirty="0" err="1" smtClean="0">
                <a:solidFill>
                  <a:srgbClr val="1F497D"/>
                </a:solidFill>
              </a:rPr>
              <a:t>قاعده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باخرى</a:t>
            </a:r>
            <a:r>
              <a:rPr lang="ar-JO" dirty="0" smtClean="0">
                <a:solidFill>
                  <a:srgbClr val="1F497D"/>
                </a:solidFill>
              </a:rPr>
              <a:t> , فسِّر </a:t>
            </a:r>
            <a:r>
              <a:rPr lang="ar-JO" dirty="0" err="1" smtClean="0">
                <a:solidFill>
                  <a:srgbClr val="1F497D"/>
                </a:solidFill>
              </a:rPr>
              <a:t>الاساس</a:t>
            </a:r>
            <a:r>
              <a:rPr lang="ar-JO" dirty="0" smtClean="0">
                <a:solidFill>
                  <a:srgbClr val="1F497D"/>
                </a:solidFill>
              </a:rPr>
              <a:t> الذي يعتمد عليه هذا الادعاء</a:t>
            </a:r>
            <a:r>
              <a:rPr lang="ar-SA" dirty="0" smtClean="0">
                <a:solidFill>
                  <a:srgbClr val="1F497D"/>
                </a:solidFill>
              </a:rPr>
              <a:t>؟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6861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10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71F76-EC5E-4445-B8F7-9A3A5BE2032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10: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لطفرة من نوع </a:t>
            </a:r>
            <a:r>
              <a:rPr lang="ar-JO" dirty="0" err="1" smtClean="0">
                <a:solidFill>
                  <a:srgbClr val="1F497D"/>
                </a:solidFill>
              </a:rPr>
              <a:t>اضافة</a:t>
            </a:r>
            <a:r>
              <a:rPr lang="ar-JO" dirty="0" smtClean="0">
                <a:solidFill>
                  <a:srgbClr val="1F497D"/>
                </a:solidFill>
              </a:rPr>
              <a:t> قاعدة 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حذفها قد تكون </a:t>
            </a:r>
            <a:r>
              <a:rPr lang="ar-JO" dirty="0" err="1" smtClean="0">
                <a:solidFill>
                  <a:srgbClr val="1F497D"/>
                </a:solidFill>
              </a:rPr>
              <a:t>تاثيرات</a:t>
            </a:r>
            <a:r>
              <a:rPr lang="ar-JO" dirty="0" smtClean="0">
                <a:solidFill>
                  <a:srgbClr val="1F497D"/>
                </a:solidFill>
              </a:rPr>
              <a:t> اخطر من طفرة من نوع استبدال </a:t>
            </a:r>
            <a:r>
              <a:rPr lang="ar-JO" dirty="0" err="1" smtClean="0">
                <a:solidFill>
                  <a:srgbClr val="1F497D"/>
                </a:solidFill>
              </a:rPr>
              <a:t>قاعده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باخرى</a:t>
            </a:r>
            <a:r>
              <a:rPr lang="ar-JO" dirty="0" smtClean="0">
                <a:solidFill>
                  <a:srgbClr val="1F497D"/>
                </a:solidFill>
              </a:rPr>
              <a:t> , فسِّر </a:t>
            </a:r>
            <a:r>
              <a:rPr lang="ar-JO" dirty="0" err="1" smtClean="0">
                <a:solidFill>
                  <a:srgbClr val="1F497D"/>
                </a:solidFill>
              </a:rPr>
              <a:t>الاساس</a:t>
            </a:r>
            <a:r>
              <a:rPr lang="ar-JO" dirty="0" smtClean="0">
                <a:solidFill>
                  <a:srgbClr val="1F497D"/>
                </a:solidFill>
              </a:rPr>
              <a:t> الذي يعتمد عليه هذا الادعاء</a:t>
            </a:r>
            <a:r>
              <a:rPr lang="ar-SA" dirty="0" smtClean="0">
                <a:solidFill>
                  <a:srgbClr val="1F497D"/>
                </a:solidFill>
              </a:rPr>
              <a:t>؟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6963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8CB29-E9E0-487A-A51A-3F3559529D35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95300" y="2133600"/>
            <a:ext cx="8196263" cy="223361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طفرة من نوع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قاعدة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حذفها تؤدي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تغيير </a:t>
            </a:r>
            <a:r>
              <a:rPr lang="ar-JO" dirty="0" err="1" smtClean="0">
                <a:solidFill>
                  <a:schemeClr val="tx1"/>
                </a:solidFill>
              </a:rPr>
              <a:t>اطار</a:t>
            </a:r>
            <a:r>
              <a:rPr lang="ar-JO" dirty="0" smtClean="0">
                <a:solidFill>
                  <a:schemeClr val="tx1"/>
                </a:solidFill>
              </a:rPr>
              <a:t> القراءة , أي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تغيير كلمات السر من النقطة التي حدثت فيها الطفرة وصاعداً , لذا سيتغير تسلسل الحوامض </a:t>
            </a:r>
            <a:r>
              <a:rPr lang="ar-JO" dirty="0" err="1" smtClean="0">
                <a:solidFill>
                  <a:schemeClr val="tx1"/>
                </a:solidFill>
              </a:rPr>
              <a:t>الامينية</a:t>
            </a:r>
            <a:r>
              <a:rPr lang="ar-JO" dirty="0" smtClean="0">
                <a:solidFill>
                  <a:schemeClr val="tx1"/>
                </a:solidFill>
              </a:rPr>
              <a:t> في الزلال كلياً من هذه النقطة . وبسبب التغيير الكبير , يزداد احتمال تكوّن زلال غير فعال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بمقابل ذلك , </a:t>
            </a:r>
            <a:r>
              <a:rPr lang="ar-JO" dirty="0" err="1" smtClean="0">
                <a:solidFill>
                  <a:schemeClr val="tx1"/>
                </a:solidFill>
              </a:rPr>
              <a:t>احياناً</a:t>
            </a:r>
            <a:r>
              <a:rPr lang="ar-JO" dirty="0" smtClean="0">
                <a:solidFill>
                  <a:schemeClr val="tx1"/>
                </a:solidFill>
              </a:rPr>
              <a:t> لا يكون تأثير لطفرة من نوع استبدال قاعدة على الزلال ( في حاله نتجت كلمة سر تُشفِّر لنفس الحامض </a:t>
            </a:r>
            <a:r>
              <a:rPr lang="ar-JO" dirty="0" err="1" smtClean="0">
                <a:solidFill>
                  <a:schemeClr val="tx1"/>
                </a:solidFill>
              </a:rPr>
              <a:t>الاميني</a:t>
            </a:r>
            <a:r>
              <a:rPr lang="ar-JO" dirty="0" smtClean="0">
                <a:solidFill>
                  <a:schemeClr val="tx1"/>
                </a:solidFill>
              </a:rPr>
              <a:t> ), </a:t>
            </a:r>
            <a:r>
              <a:rPr lang="ar-JO" dirty="0" err="1" smtClean="0">
                <a:solidFill>
                  <a:schemeClr val="tx1"/>
                </a:solidFill>
              </a:rPr>
              <a:t>واحياناً</a:t>
            </a:r>
            <a:r>
              <a:rPr lang="ar-JO" dirty="0" smtClean="0">
                <a:solidFill>
                  <a:schemeClr val="tx1"/>
                </a:solidFill>
              </a:rPr>
              <a:t> تغيير حامض </a:t>
            </a:r>
            <a:r>
              <a:rPr lang="ar-JO" dirty="0" err="1" smtClean="0">
                <a:solidFill>
                  <a:schemeClr val="tx1"/>
                </a:solidFill>
              </a:rPr>
              <a:t>اميني</a:t>
            </a:r>
            <a:r>
              <a:rPr lang="ar-JO" dirty="0" smtClean="0">
                <a:solidFill>
                  <a:schemeClr val="tx1"/>
                </a:solidFill>
              </a:rPr>
              <a:t> واحد لا يضر دائماً بعمل الزلال ( حسب </a:t>
            </a:r>
            <a:r>
              <a:rPr lang="ar-JO" dirty="0" err="1" smtClean="0">
                <a:solidFill>
                  <a:schemeClr val="tx1"/>
                </a:solidFill>
              </a:rPr>
              <a:t>اذا</a:t>
            </a:r>
            <a:r>
              <a:rPr lang="ar-JO" dirty="0" smtClean="0">
                <a:solidFill>
                  <a:schemeClr val="tx1"/>
                </a:solidFill>
              </a:rPr>
              <a:t> تأثر التغيير على الموقع الفعال للزلال ) .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11: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قد تحدث الطفرات في خلايا الجسم وفي خلايا التكاثر ( الخلايا الجنسية ) .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ما هو الفرق </a:t>
            </a:r>
            <a:r>
              <a:rPr lang="ar-JO" dirty="0" err="1" smtClean="0">
                <a:solidFill>
                  <a:srgbClr val="1F497D"/>
                </a:solidFill>
              </a:rPr>
              <a:t>بتاثير</a:t>
            </a:r>
            <a:r>
              <a:rPr lang="ar-JO" dirty="0" smtClean="0">
                <a:solidFill>
                  <a:srgbClr val="1F497D"/>
                </a:solidFill>
              </a:rPr>
              <a:t> الطفرات في كل واحد من </a:t>
            </a:r>
            <a:r>
              <a:rPr lang="ar-JO" dirty="0" err="1" smtClean="0">
                <a:solidFill>
                  <a:srgbClr val="1F497D"/>
                </a:solidFill>
              </a:rPr>
              <a:t>انواع</a:t>
            </a:r>
            <a:r>
              <a:rPr lang="ar-JO" dirty="0" smtClean="0">
                <a:solidFill>
                  <a:srgbClr val="1F497D"/>
                </a:solidFill>
              </a:rPr>
              <a:t> الخلايا هذه</a:t>
            </a:r>
            <a:r>
              <a:rPr lang="ar-SA" dirty="0" smtClean="0">
                <a:solidFill>
                  <a:srgbClr val="1F497D"/>
                </a:solidFill>
              </a:rPr>
              <a:t>؟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7066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11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77A6EE-9641-4BD2-BAA3-FDBA2DF56F3D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اجابة</a:t>
            </a:r>
            <a:endParaRPr lang="he-IL" dirty="0"/>
          </a:p>
        </p:txBody>
      </p:sp>
      <p:grpSp>
        <p:nvGrpSpPr>
          <p:cNvPr id="35844" name="קבוצה 20"/>
          <p:cNvGrpSpPr>
            <a:grpSpLocks/>
          </p:cNvGrpSpPr>
          <p:nvPr/>
        </p:nvGrpSpPr>
        <p:grpSpPr bwMode="auto">
          <a:xfrm>
            <a:off x="179388" y="2997200"/>
            <a:ext cx="8399462" cy="3267075"/>
            <a:chOff x="393927" y="1529997"/>
            <a:chExt cx="8399034" cy="3267155"/>
          </a:xfrm>
        </p:grpSpPr>
        <p:sp>
          <p:nvSpPr>
            <p:cNvPr id="16" name="TextBox 15"/>
            <p:cNvSpPr txBox="1"/>
            <p:nvPr/>
          </p:nvSpPr>
          <p:spPr>
            <a:xfrm>
              <a:off x="393927" y="1529997"/>
              <a:ext cx="6698909" cy="890610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 smtClean="0">
                <a:latin typeface="Arial"/>
                <a:cs typeface="Arial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kern="0" dirty="0" smtClean="0">
                  <a:latin typeface="Arial"/>
                  <a:cs typeface="Arial"/>
                </a:rPr>
                <a:t>يوجد في </a:t>
              </a:r>
              <a:r>
                <a:rPr lang="ar-JO" kern="0" dirty="0" err="1" smtClean="0">
                  <a:latin typeface="Arial"/>
                  <a:cs typeface="Arial"/>
                </a:rPr>
                <a:t>الـ</a:t>
              </a:r>
              <a:r>
                <a:rPr lang="ar-JO" kern="0" dirty="0" smtClean="0">
                  <a:latin typeface="Arial"/>
                  <a:cs typeface="Arial"/>
                </a:rPr>
                <a:t> </a:t>
              </a:r>
              <a:r>
                <a:rPr lang="en-US" kern="0" dirty="0" smtClean="0">
                  <a:latin typeface="Arial"/>
                  <a:cs typeface="Arial"/>
                </a:rPr>
                <a:t>DNA</a:t>
              </a:r>
              <a:r>
                <a:rPr lang="he-IL" kern="0" dirty="0" smtClean="0">
                  <a:latin typeface="Arial"/>
                  <a:cs typeface="Arial"/>
                </a:rPr>
                <a:t> </a:t>
              </a:r>
              <a:r>
                <a:rPr lang="ar-JO" kern="0" dirty="0" smtClean="0">
                  <a:latin typeface="Arial"/>
                  <a:cs typeface="Arial"/>
                </a:rPr>
                <a:t>معلومات تحدد لون العينين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388" y="2780978"/>
              <a:ext cx="6681448" cy="863621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400" u="sng" kern="0" dirty="0">
                <a:solidFill>
                  <a:srgbClr val="00B0F0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7738" y="3933531"/>
              <a:ext cx="6675098" cy="863621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u="sng" kern="0" dirty="0">
                <a:solidFill>
                  <a:srgbClr val="00B0F0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86508" y="1536347"/>
              <a:ext cx="1406453" cy="863621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Arial"/>
                  <a:cs typeface="Arial"/>
                </a:rPr>
                <a:t>DNA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0158" y="2780978"/>
              <a:ext cx="1408041" cy="863621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kern="0" dirty="0" smtClean="0">
                  <a:solidFill>
                    <a:prstClr val="black"/>
                  </a:solidFill>
                  <a:latin typeface="Arial"/>
                  <a:cs typeface="Arial"/>
                </a:rPr>
                <a:t>زلال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80158" y="3933531"/>
              <a:ext cx="1408041" cy="863621"/>
            </a:xfrm>
            <a:prstGeom prst="rect">
              <a:avLst/>
            </a:prstGeom>
            <a:noFill/>
            <a:ln w="22225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rtlCol="1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kern="0" dirty="0" smtClean="0">
                  <a:solidFill>
                    <a:prstClr val="black"/>
                  </a:solidFill>
                  <a:latin typeface="Arial"/>
                  <a:cs typeface="Arial"/>
                </a:rPr>
                <a:t>صفة</a:t>
              </a:r>
              <a:endParaRPr lang="he-IL" kern="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5856" name="מחבר חץ ישר 31"/>
            <p:cNvCxnSpPr>
              <a:cxnSpLocks noChangeShapeType="1"/>
            </p:cNvCxnSpPr>
            <p:nvPr/>
          </p:nvCxnSpPr>
          <p:spPr bwMode="auto">
            <a:xfrm>
              <a:off x="4140236" y="2385863"/>
              <a:ext cx="0" cy="395268"/>
            </a:xfrm>
            <a:prstGeom prst="straightConnector1">
              <a:avLst/>
            </a:prstGeom>
            <a:noFill/>
            <a:ln w="9525" algn="ctr">
              <a:solidFill>
                <a:srgbClr val="7C7C7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מחבר חץ ישר 32"/>
            <p:cNvCxnSpPr>
              <a:cxnSpLocks noChangeShapeType="1"/>
            </p:cNvCxnSpPr>
            <p:nvPr/>
          </p:nvCxnSpPr>
          <p:spPr bwMode="auto">
            <a:xfrm>
              <a:off x="4140236" y="3644686"/>
              <a:ext cx="0" cy="288910"/>
            </a:xfrm>
            <a:prstGeom prst="straightConnector1">
              <a:avLst/>
            </a:prstGeom>
            <a:noFill/>
            <a:ln w="9525" algn="ctr">
              <a:solidFill>
                <a:srgbClr val="7C7C7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45" name="מלבן 2"/>
          <p:cNvSpPr>
            <a:spLocks noChangeArrowheads="1"/>
          </p:cNvSpPr>
          <p:nvPr/>
        </p:nvSpPr>
        <p:spPr bwMode="auto">
          <a:xfrm>
            <a:off x="450850" y="4271963"/>
            <a:ext cx="6411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latin typeface="Arial"/>
                <a:cs typeface="Arial"/>
              </a:rPr>
              <a:t>حسب هذه المعلومة يتكون زلال في خلايا قزحية العينين </a:t>
            </a:r>
            <a:r>
              <a:rPr lang="ar-JO" kern="0" dirty="0" err="1" smtClean="0">
                <a:latin typeface="Arial"/>
                <a:cs typeface="Arial"/>
              </a:rPr>
              <a:t>و</a:t>
            </a:r>
            <a:r>
              <a:rPr lang="ar-JO" kern="0" dirty="0" smtClean="0">
                <a:latin typeface="Arial"/>
                <a:cs typeface="Arial"/>
              </a:rPr>
              <a:t> وهو عبارة عن </a:t>
            </a:r>
            <a:r>
              <a:rPr lang="ar-JO" kern="0" dirty="0" err="1" smtClean="0">
                <a:latin typeface="Arial"/>
                <a:cs typeface="Arial"/>
              </a:rPr>
              <a:t>انزيم</a:t>
            </a:r>
            <a:r>
              <a:rPr lang="ar-JO" kern="0" dirty="0" smtClean="0">
                <a:latin typeface="Arial"/>
                <a:cs typeface="Arial"/>
              </a:rPr>
              <a:t> يُنشط تفاعل </a:t>
            </a:r>
            <a:r>
              <a:rPr lang="ar-JO" kern="0" dirty="0" err="1" smtClean="0">
                <a:latin typeface="Arial"/>
                <a:cs typeface="Arial"/>
              </a:rPr>
              <a:t>انتاج</a:t>
            </a:r>
            <a:r>
              <a:rPr lang="ar-JO" kern="0" dirty="0" smtClean="0">
                <a:latin typeface="Arial"/>
                <a:cs typeface="Arial"/>
              </a:rPr>
              <a:t> </a:t>
            </a:r>
            <a:r>
              <a:rPr lang="ar-JO" kern="0" dirty="0" err="1" smtClean="0">
                <a:latin typeface="Arial"/>
                <a:cs typeface="Arial"/>
              </a:rPr>
              <a:t>الميلانين</a:t>
            </a:r>
            <a:r>
              <a:rPr lang="ar-JO" kern="0" dirty="0" smtClean="0">
                <a:latin typeface="Arial"/>
                <a:cs typeface="Arial"/>
              </a:rPr>
              <a:t> (مادة ملونة = صبغ بلون بني)</a:t>
            </a:r>
          </a:p>
        </p:txBody>
      </p:sp>
      <p:sp>
        <p:nvSpPr>
          <p:cNvPr id="5" name="מלבן 4"/>
          <p:cNvSpPr/>
          <p:nvPr/>
        </p:nvSpPr>
        <p:spPr>
          <a:xfrm>
            <a:off x="384175" y="5424488"/>
            <a:ext cx="62817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kern="0" dirty="0">
                <a:latin typeface="Arial"/>
                <a:cs typeface="Arial"/>
              </a:rPr>
              <a:t> </a:t>
            </a:r>
            <a:r>
              <a:rPr lang="ar-JO" kern="0" dirty="0" smtClean="0">
                <a:latin typeface="Arial"/>
                <a:cs typeface="Arial"/>
              </a:rPr>
              <a:t>يتكون </a:t>
            </a:r>
            <a:r>
              <a:rPr lang="ar-JO" kern="0" dirty="0" err="1" smtClean="0">
                <a:latin typeface="Arial"/>
                <a:cs typeface="Arial"/>
              </a:rPr>
              <a:t>ميلانين</a:t>
            </a:r>
            <a:r>
              <a:rPr lang="ar-JO" kern="0" dirty="0" smtClean="0">
                <a:latin typeface="Arial"/>
                <a:cs typeface="Arial"/>
              </a:rPr>
              <a:t> في خلايا القزحية , لذا تُرى </a:t>
            </a:r>
          </a:p>
          <a:p>
            <a:pPr algn="ctr">
              <a:defRPr/>
            </a:pPr>
            <a:r>
              <a:rPr lang="ar-JO" kern="0" dirty="0" smtClean="0">
                <a:latin typeface="Arial"/>
                <a:cs typeface="Arial"/>
              </a:rPr>
              <a:t>القزحية بلون بني – أي </a:t>
            </a:r>
            <a:r>
              <a:rPr lang="ar-JO" kern="0" dirty="0" err="1" smtClean="0">
                <a:latin typeface="Arial"/>
                <a:cs typeface="Arial"/>
              </a:rPr>
              <a:t>ان</a:t>
            </a:r>
            <a:r>
              <a:rPr lang="ar-JO" kern="0" dirty="0" smtClean="0">
                <a:latin typeface="Arial"/>
                <a:cs typeface="Arial"/>
              </a:rPr>
              <a:t> لون عيني الشخص</a:t>
            </a:r>
          </a:p>
          <a:p>
            <a:pPr algn="ctr">
              <a:defRPr/>
            </a:pPr>
            <a:r>
              <a:rPr lang="ar-JO" kern="0" dirty="0" smtClean="0">
                <a:latin typeface="Arial"/>
                <a:cs typeface="Arial"/>
              </a:rPr>
              <a:t> بني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387350" y="500063"/>
            <a:ext cx="8183563" cy="20320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 smtClean="0">
                <a:solidFill>
                  <a:schemeClr val="tx2"/>
                </a:solidFill>
                <a:latin typeface="Arial"/>
                <a:cs typeface="Arial"/>
              </a:rPr>
              <a:t>سؤال </a:t>
            </a:r>
            <a:r>
              <a:rPr lang="he-IL" b="1" kern="0" dirty="0" smtClean="0">
                <a:solidFill>
                  <a:schemeClr val="tx2"/>
                </a:solidFill>
                <a:latin typeface="Arial"/>
                <a:cs typeface="Arial"/>
              </a:rPr>
              <a:t>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رتب الجمل التالية داخل المخطط , وذلك حسب ترتيب حدوثها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حسب هذه المعلومة يتكون زلال في خلايا قزحية العينين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و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وهو عبارة عن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انزيم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يُنشط تفاعل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انتاج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الميلانين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(مادة ملونة = صبغ بلون بني)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يتكون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ميلانين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في خلايا القزحية , لذا تُرى القزحية بلون بني – أي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ان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لون عيني الشخص بني.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يوجد في </a:t>
            </a:r>
            <a:r>
              <a:rPr lang="ar-JO" kern="0" dirty="0" err="1" smtClean="0">
                <a:solidFill>
                  <a:schemeClr val="tx2"/>
                </a:solidFill>
                <a:latin typeface="Arial"/>
                <a:cs typeface="Arial"/>
              </a:rPr>
              <a:t>الـ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kern="0" dirty="0" smtClean="0">
                <a:solidFill>
                  <a:schemeClr val="tx2"/>
                </a:solidFill>
                <a:latin typeface="Arial"/>
                <a:cs typeface="Arial"/>
              </a:rPr>
              <a:t>DNA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kern="0" dirty="0" smtClean="0">
                <a:solidFill>
                  <a:schemeClr val="tx2"/>
                </a:solidFill>
                <a:latin typeface="Arial"/>
                <a:cs typeface="Arial"/>
              </a:rPr>
              <a:t>معلومات تحدد لون العينين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2215F-17B0-46C6-8461-25769313305E}" type="slidenum">
              <a:rPr lang="he-IL" sz="1200" smtClean="0">
                <a:solidFill>
                  <a:schemeClr val="bg2">
                    <a:lumMod val="8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1200" dirty="0" smtClean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357826"/>
            <a:ext cx="12811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11: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قد تحدث الطفرات في خلايا الجسم وفي خلايا التكاثر ( الخلايا الجنسية ) .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ما هو الفرق </a:t>
            </a:r>
            <a:r>
              <a:rPr lang="ar-JO" dirty="0" err="1" smtClean="0">
                <a:solidFill>
                  <a:srgbClr val="1F497D"/>
                </a:solidFill>
              </a:rPr>
              <a:t>بتاثير</a:t>
            </a:r>
            <a:r>
              <a:rPr lang="ar-JO" dirty="0" smtClean="0">
                <a:solidFill>
                  <a:srgbClr val="1F497D"/>
                </a:solidFill>
              </a:rPr>
              <a:t> الطفرات في كل واحد من </a:t>
            </a:r>
            <a:r>
              <a:rPr lang="ar-JO" dirty="0" err="1" smtClean="0">
                <a:solidFill>
                  <a:srgbClr val="1F497D"/>
                </a:solidFill>
              </a:rPr>
              <a:t>انواع</a:t>
            </a:r>
            <a:r>
              <a:rPr lang="ar-JO" dirty="0" smtClean="0">
                <a:solidFill>
                  <a:srgbClr val="1F497D"/>
                </a:solidFill>
              </a:rPr>
              <a:t> الخلايا هذه</a:t>
            </a:r>
            <a:r>
              <a:rPr lang="ar-SA" dirty="0" smtClean="0">
                <a:solidFill>
                  <a:srgbClr val="1F497D"/>
                </a:solidFill>
              </a:rPr>
              <a:t>؟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7168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he-IL" sz="1800" b="1" dirty="0" smtClean="0">
                <a:solidFill>
                  <a:srgbClr val="FF6600"/>
                </a:solidFill>
              </a:rPr>
              <a:t>: </a:t>
            </a:r>
            <a:r>
              <a:rPr lang="ar-JO" sz="1800" b="1" dirty="0" smtClean="0">
                <a:solidFill>
                  <a:srgbClr val="FF6600"/>
                </a:solidFill>
              </a:rPr>
              <a:t>الطفرات في الخلايا الجنسية قد تنعكس في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الاجيال</a:t>
            </a:r>
            <a:r>
              <a:rPr lang="ar-JO" sz="1800" b="1" dirty="0" smtClean="0">
                <a:solidFill>
                  <a:srgbClr val="FF6600"/>
                </a:solidFill>
              </a:rPr>
              <a:t> القادمة .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D8319-5777-4C89-B9BE-36D5DC6686AE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95300" y="1916113"/>
            <a:ext cx="8196263" cy="151288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تؤثر الطفرات في خلايا الجسم </a:t>
            </a:r>
            <a:r>
              <a:rPr lang="ar-JO" dirty="0" err="1" smtClean="0">
                <a:solidFill>
                  <a:schemeClr val="tx1"/>
                </a:solidFill>
              </a:rPr>
              <a:t>تاثيراً</a:t>
            </a:r>
            <a:r>
              <a:rPr lang="ar-JO" dirty="0" smtClean="0">
                <a:solidFill>
                  <a:schemeClr val="tx1"/>
                </a:solidFill>
              </a:rPr>
              <a:t> موضعياً على الخلايا التي حدثت فيها الطفرة وعلى الخلايا الناتجة عن انقسام هذه الخلايا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بينما تنتقل الطفرات التي حدثت في الخلايا التناسلية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البويضة المخصبة (</a:t>
            </a:r>
            <a:r>
              <a:rPr lang="ar-JO" dirty="0" err="1" smtClean="0">
                <a:solidFill>
                  <a:schemeClr val="tx1"/>
                </a:solidFill>
              </a:rPr>
              <a:t>الزيجوت</a:t>
            </a:r>
            <a:r>
              <a:rPr lang="ar-JO" dirty="0" smtClean="0">
                <a:solidFill>
                  <a:schemeClr val="tx1"/>
                </a:solidFill>
              </a:rPr>
              <a:t>) وكل خلايا الجنين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12:</a:t>
            </a: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تحدث الخطاء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النسخ بتردد اكبر بكثير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التي تحدث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مضاعفة </a:t>
            </a:r>
            <a:r>
              <a:rPr lang="ar-JO" dirty="0" err="1" smtClean="0">
                <a:solidFill>
                  <a:schemeClr val="tx2"/>
                </a:solidFill>
              </a:rPr>
              <a:t>ال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DNA</a:t>
            </a:r>
            <a:r>
              <a:rPr lang="he-IL" dirty="0">
                <a:solidFill>
                  <a:schemeClr val="tx2"/>
                </a:solidFill>
              </a:rPr>
              <a:t>. </a:t>
            </a: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خمِّن لماذا يستطيع كائن حي تحمل تردد مرتفع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في النسخ , لكنه لا يستطيع تحمل تردد مرتفع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في المضاعفة</a:t>
            </a:r>
            <a:r>
              <a:rPr lang="ar-SA" dirty="0" smtClean="0">
                <a:solidFill>
                  <a:schemeClr val="tx2"/>
                </a:solidFill>
              </a:rPr>
              <a:t>؟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7168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12: </a:t>
            </a:r>
            <a:r>
              <a:rPr lang="ar-JO" sz="1800" b="1" dirty="0" smtClean="0">
                <a:solidFill>
                  <a:srgbClr val="FF6600"/>
                </a:solidFill>
              </a:rPr>
              <a:t>متى تؤثر الطفرة </a:t>
            </a:r>
            <a:r>
              <a:rPr lang="ar-JO" sz="1800" b="1" dirty="0" err="1" smtClean="0">
                <a:solidFill>
                  <a:srgbClr val="FF6600"/>
                </a:solidFill>
              </a:rPr>
              <a:t>اكثر</a:t>
            </a:r>
            <a:r>
              <a:rPr lang="ar-JO" sz="1800" b="1" dirty="0" smtClean="0">
                <a:solidFill>
                  <a:srgbClr val="FF6600"/>
                </a:solidFill>
              </a:rPr>
              <a:t> – </a:t>
            </a:r>
            <a:r>
              <a:rPr lang="ar-JO" sz="1800" b="1" dirty="0" err="1" smtClean="0">
                <a:solidFill>
                  <a:srgbClr val="FF6600"/>
                </a:solidFill>
              </a:rPr>
              <a:t>اثناء</a:t>
            </a:r>
            <a:r>
              <a:rPr lang="ar-JO" sz="1800" b="1" dirty="0" smtClean="0">
                <a:solidFill>
                  <a:srgbClr val="FF6600"/>
                </a:solidFill>
              </a:rPr>
              <a:t> المضاعفة </a:t>
            </a:r>
            <a:r>
              <a:rPr lang="ar-JO" sz="1800" b="1" dirty="0" err="1" smtClean="0">
                <a:solidFill>
                  <a:srgbClr val="FF6600"/>
                </a:solidFill>
              </a:rPr>
              <a:t>ام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اثناء</a:t>
            </a:r>
            <a:r>
              <a:rPr lang="ar-JO" sz="1800" b="1" dirty="0" smtClean="0">
                <a:solidFill>
                  <a:srgbClr val="FF6600"/>
                </a:solidFill>
              </a:rPr>
              <a:t> النسخ </a:t>
            </a:r>
            <a:r>
              <a:rPr lang="ar-SA" sz="1800" b="1" dirty="0" smtClean="0">
                <a:solidFill>
                  <a:srgbClr val="FF6600"/>
                </a:solidFill>
              </a:rPr>
              <a:t>؟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B7D3E-70A2-462B-AAF5-E4CB39AB5717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3731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95300" y="2276475"/>
            <a:ext cx="8196263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خطأ في النسخ قد يؤدي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انتاج</a:t>
            </a:r>
            <a:r>
              <a:rPr lang="ar-JO" dirty="0" smtClean="0">
                <a:solidFill>
                  <a:prstClr val="black"/>
                </a:solidFill>
              </a:rPr>
              <a:t> زلال غير طبيعي , ويتواجد الزلال في الخلية لمدة زمنية محددة ويتحلل , لذلك سيكون الضرر مؤقت . بمقابل ذلك , فان خطأ </a:t>
            </a:r>
            <a:r>
              <a:rPr lang="ar-JO" dirty="0" err="1" smtClean="0">
                <a:solidFill>
                  <a:prstClr val="black"/>
                </a:solidFill>
              </a:rPr>
              <a:t>اثناء</a:t>
            </a:r>
            <a:r>
              <a:rPr lang="ar-JO" dirty="0" smtClean="0">
                <a:solidFill>
                  <a:prstClr val="black"/>
                </a:solidFill>
              </a:rPr>
              <a:t> المضاعفة يؤدي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طفرة لا تختفي </a:t>
            </a:r>
            <a:r>
              <a:rPr lang="ar-JO" dirty="0" err="1" smtClean="0">
                <a:solidFill>
                  <a:prstClr val="black"/>
                </a:solidFill>
              </a:rPr>
              <a:t>انما</a:t>
            </a:r>
            <a:r>
              <a:rPr lang="ar-JO" dirty="0" smtClean="0">
                <a:solidFill>
                  <a:prstClr val="black"/>
                </a:solidFill>
              </a:rPr>
              <a:t> تبقى خلال كل حياة الخلية وفي الخلايا الناتجة عن انقسام هذه الخلية , لذلك يكون الضرر اكبر 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A3CAA-D262-4F41-B958-E97E3FFD34DF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500063"/>
            <a:ext cx="8183563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12:</a:t>
            </a: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تحدث الأخطاء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النسخ بتردد اكبر بكثير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التي تحدث </a:t>
            </a:r>
            <a:r>
              <a:rPr lang="ar-JO" dirty="0" err="1" smtClean="0">
                <a:solidFill>
                  <a:schemeClr val="tx2"/>
                </a:solidFill>
              </a:rPr>
              <a:t>اثناء</a:t>
            </a:r>
            <a:r>
              <a:rPr lang="ar-JO" dirty="0" smtClean="0">
                <a:solidFill>
                  <a:schemeClr val="tx2"/>
                </a:solidFill>
              </a:rPr>
              <a:t> مضاعفة </a:t>
            </a:r>
            <a:r>
              <a:rPr lang="ar-JO" dirty="0" err="1" smtClean="0">
                <a:solidFill>
                  <a:schemeClr val="tx2"/>
                </a:solidFill>
              </a:rPr>
              <a:t>ال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DNA</a:t>
            </a:r>
            <a:r>
              <a:rPr lang="he-IL" dirty="0" smtClean="0">
                <a:solidFill>
                  <a:schemeClr val="tx2"/>
                </a:solidFill>
              </a:rPr>
              <a:t>. </a:t>
            </a: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خمِّن لماذا يستطيع كائن حي تَحمُّل تردد مرتفع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في النسخ , لكنه لا يستطيع تَحمُّل تردد مرتفع من </a:t>
            </a:r>
            <a:r>
              <a:rPr lang="ar-JO" dirty="0" err="1" smtClean="0">
                <a:solidFill>
                  <a:schemeClr val="tx2"/>
                </a:solidFill>
              </a:rPr>
              <a:t>الاخطاء</a:t>
            </a:r>
            <a:r>
              <a:rPr lang="ar-JO" dirty="0" smtClean="0">
                <a:solidFill>
                  <a:schemeClr val="tx2"/>
                </a:solidFill>
              </a:rPr>
              <a:t> في المضاعفة</a:t>
            </a:r>
            <a:r>
              <a:rPr lang="ar-SA" dirty="0" smtClean="0">
                <a:solidFill>
                  <a:schemeClr val="tx2"/>
                </a:solidFill>
              </a:rPr>
              <a:t>؟</a:t>
            </a:r>
            <a:endParaRPr lang="he-I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13: </a:t>
            </a:r>
            <a:r>
              <a:rPr lang="ar-JO" dirty="0" smtClean="0">
                <a:solidFill>
                  <a:srgbClr val="1F497D"/>
                </a:solidFill>
              </a:rPr>
              <a:t>2008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حدث خطأ </a:t>
            </a:r>
            <a:r>
              <a:rPr lang="ar-JO" dirty="0" err="1" smtClean="0">
                <a:solidFill>
                  <a:srgbClr val="1F497D"/>
                </a:solidFill>
              </a:rPr>
              <a:t>اثناء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الخلايا التناسلية . 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في </a:t>
            </a:r>
            <a:r>
              <a:rPr lang="ar-JO" dirty="0" err="1" smtClean="0">
                <a:solidFill>
                  <a:srgbClr val="1F497D"/>
                </a:solidFill>
              </a:rPr>
              <a:t>اية</a:t>
            </a:r>
            <a:r>
              <a:rPr lang="ar-JO" dirty="0" smtClean="0">
                <a:solidFill>
                  <a:srgbClr val="1F497D"/>
                </a:solidFill>
              </a:rPr>
              <a:t> حاله يُرجًّح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يؤثر الخطأ على </a:t>
            </a:r>
            <a:r>
              <a:rPr lang="ar-JO" dirty="0" err="1" smtClean="0">
                <a:solidFill>
                  <a:srgbClr val="1F497D"/>
                </a:solidFill>
              </a:rPr>
              <a:t>الاجيال</a:t>
            </a:r>
            <a:r>
              <a:rPr lang="ar-JO" dirty="0" smtClean="0">
                <a:solidFill>
                  <a:srgbClr val="1F497D"/>
                </a:solidFill>
              </a:rPr>
              <a:t> القادمة – عندما يكون الخطأ في المضاعفة </a:t>
            </a:r>
            <a:r>
              <a:rPr lang="ar-JO" dirty="0" err="1" smtClean="0">
                <a:solidFill>
                  <a:srgbClr val="1F497D"/>
                </a:solidFill>
              </a:rPr>
              <a:t>ام</a:t>
            </a:r>
            <a:r>
              <a:rPr lang="ar-JO" dirty="0" smtClean="0">
                <a:solidFill>
                  <a:srgbClr val="1F497D"/>
                </a:solidFill>
              </a:rPr>
              <a:t> عندما يكون الخطأ في النسخ ؟ علل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7373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13: </a:t>
            </a:r>
            <a:r>
              <a:rPr lang="ar-JO" sz="1800" b="1" dirty="0" smtClean="0">
                <a:solidFill>
                  <a:srgbClr val="FF6600"/>
                </a:solidFill>
              </a:rPr>
              <a:t>متى تؤثر الطفرة </a:t>
            </a:r>
            <a:r>
              <a:rPr lang="ar-JO" sz="1800" b="1" dirty="0" err="1" smtClean="0">
                <a:solidFill>
                  <a:srgbClr val="FF6600"/>
                </a:solidFill>
              </a:rPr>
              <a:t>اكثر</a:t>
            </a:r>
            <a:r>
              <a:rPr lang="ar-JO" sz="1800" b="1" dirty="0" smtClean="0">
                <a:solidFill>
                  <a:srgbClr val="FF6600"/>
                </a:solidFill>
              </a:rPr>
              <a:t> – في المضاعفة </a:t>
            </a:r>
            <a:r>
              <a:rPr lang="ar-JO" sz="1800" b="1" dirty="0" err="1" smtClean="0">
                <a:solidFill>
                  <a:srgbClr val="FF6600"/>
                </a:solidFill>
              </a:rPr>
              <a:t>ام</a:t>
            </a:r>
            <a:r>
              <a:rPr lang="ar-JO" sz="1800" b="1" dirty="0" smtClean="0">
                <a:solidFill>
                  <a:srgbClr val="FF6600"/>
                </a:solidFill>
              </a:rPr>
              <a:t> النسخ </a:t>
            </a:r>
            <a:r>
              <a:rPr lang="he-IL" sz="1800" b="1" dirty="0" smtClean="0">
                <a:solidFill>
                  <a:srgbClr val="FF6600"/>
                </a:solidFill>
              </a:rPr>
              <a:t>?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87D56-F9C3-4244-A07F-222B2EF5E459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13: </a:t>
            </a:r>
            <a:r>
              <a:rPr lang="ar-JO" dirty="0" smtClean="0">
                <a:solidFill>
                  <a:srgbClr val="1F497D"/>
                </a:solidFill>
              </a:rPr>
              <a:t>2008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حدث خطأ </a:t>
            </a:r>
            <a:r>
              <a:rPr lang="ar-JO" dirty="0" err="1" smtClean="0">
                <a:solidFill>
                  <a:srgbClr val="1F497D"/>
                </a:solidFill>
              </a:rPr>
              <a:t>اثناء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الخلايا التناسلية . 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في </a:t>
            </a:r>
            <a:r>
              <a:rPr lang="ar-JO" dirty="0" err="1" smtClean="0">
                <a:solidFill>
                  <a:srgbClr val="1F497D"/>
                </a:solidFill>
              </a:rPr>
              <a:t>اية</a:t>
            </a:r>
            <a:r>
              <a:rPr lang="ar-JO" dirty="0" smtClean="0">
                <a:solidFill>
                  <a:srgbClr val="1F497D"/>
                </a:solidFill>
              </a:rPr>
              <a:t> حاله يُرجًّح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يؤثر الخطأ على </a:t>
            </a:r>
            <a:r>
              <a:rPr lang="ar-JO" dirty="0" err="1" smtClean="0">
                <a:solidFill>
                  <a:srgbClr val="1F497D"/>
                </a:solidFill>
              </a:rPr>
              <a:t>الاجيال</a:t>
            </a:r>
            <a:r>
              <a:rPr lang="ar-JO" dirty="0" smtClean="0">
                <a:solidFill>
                  <a:srgbClr val="1F497D"/>
                </a:solidFill>
              </a:rPr>
              <a:t> القادمة – عندما يكون الخطأ في المضاعفة </a:t>
            </a:r>
            <a:r>
              <a:rPr lang="ar-JO" dirty="0" err="1" smtClean="0">
                <a:solidFill>
                  <a:srgbClr val="1F497D"/>
                </a:solidFill>
              </a:rPr>
              <a:t>ام</a:t>
            </a:r>
            <a:r>
              <a:rPr lang="ar-JO" dirty="0" smtClean="0">
                <a:solidFill>
                  <a:srgbClr val="1F497D"/>
                </a:solidFill>
              </a:rPr>
              <a:t> عندما يكون الخطأ في النسخ ؟ علل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7578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66725" y="2924174"/>
            <a:ext cx="8196263" cy="187297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عندما يكون الخطأ في المضاعفة , تتكون طفرة في </a:t>
            </a:r>
            <a:r>
              <a:rPr lang="ar-JO" dirty="0" err="1" smtClean="0">
                <a:solidFill>
                  <a:prstClr val="black"/>
                </a:solidFill>
              </a:rPr>
              <a:t>ال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DNA 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و</a:t>
            </a:r>
            <a:r>
              <a:rPr lang="ar-JO" dirty="0" smtClean="0">
                <a:solidFill>
                  <a:schemeClr val="tx1"/>
                </a:solidFill>
              </a:rPr>
              <a:t>ت</a:t>
            </a:r>
            <a:r>
              <a:rPr lang="en-US" dirty="0" err="1" smtClean="0">
                <a:solidFill>
                  <a:schemeClr val="tx1"/>
                </a:solidFill>
              </a:rPr>
              <a:t>نتقل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للبويضة المخصبة (</a:t>
            </a:r>
            <a:r>
              <a:rPr lang="ar-JO" dirty="0" err="1" smtClean="0">
                <a:solidFill>
                  <a:schemeClr val="tx1"/>
                </a:solidFill>
              </a:rPr>
              <a:t>الزيجو</a:t>
            </a:r>
            <a:r>
              <a:rPr lang="he-IL" dirty="0" smtClean="0">
                <a:solidFill>
                  <a:schemeClr val="tx1"/>
                </a:solidFill>
              </a:rPr>
              <a:t>ت</a:t>
            </a:r>
            <a:r>
              <a:rPr lang="ar-JO" dirty="0" smtClean="0">
                <a:solidFill>
                  <a:schemeClr val="tx1"/>
                </a:solidFill>
              </a:rPr>
              <a:t>), ولاح</a:t>
            </a:r>
            <a:r>
              <a:rPr lang="he-IL" dirty="0" smtClean="0">
                <a:solidFill>
                  <a:schemeClr val="tx1"/>
                </a:solidFill>
              </a:rPr>
              <a:t>قاً</a:t>
            </a:r>
            <a:r>
              <a:rPr lang="ar-JO" dirty="0" smtClean="0">
                <a:solidFill>
                  <a:schemeClr val="tx1"/>
                </a:solidFill>
              </a:rPr>
              <a:t> لكل خلايا الجنين . (</a:t>
            </a:r>
            <a:r>
              <a:rPr lang="ar-JO" dirty="0" err="1" smtClean="0">
                <a:solidFill>
                  <a:schemeClr val="tx1"/>
                </a:solidFill>
              </a:rPr>
              <a:t>تتكو</a:t>
            </a:r>
            <a:r>
              <a:rPr lang="he-IL" dirty="0" smtClean="0">
                <a:solidFill>
                  <a:schemeClr val="tx1"/>
                </a:solidFill>
              </a:rPr>
              <a:t>ن خ</a:t>
            </a:r>
            <a:r>
              <a:rPr lang="ar-JO" dirty="0" err="1" smtClean="0">
                <a:solidFill>
                  <a:schemeClr val="tx1"/>
                </a:solidFill>
              </a:rPr>
              <a:t>لايا</a:t>
            </a:r>
            <a:r>
              <a:rPr lang="ar-JO" dirty="0" smtClean="0">
                <a:solidFill>
                  <a:schemeClr val="tx1"/>
                </a:solidFill>
              </a:rPr>
              <a:t> الجنين في سلسلة انقسامات خيطية وتكون مطابقة للبويضة المخصبة من حيث </a:t>
            </a:r>
            <a:r>
              <a:rPr lang="ar-JO" dirty="0" err="1" smtClean="0">
                <a:solidFill>
                  <a:schemeClr val="tx1"/>
                </a:solidFill>
              </a:rPr>
              <a:t>الشحنه</a:t>
            </a:r>
            <a:r>
              <a:rPr lang="ar-JO" dirty="0" smtClean="0">
                <a:solidFill>
                  <a:schemeClr val="tx1"/>
                </a:solidFill>
              </a:rPr>
              <a:t> الوراثية 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عند</a:t>
            </a:r>
            <a:r>
              <a:rPr lang="he-IL" dirty="0" smtClean="0">
                <a:solidFill>
                  <a:schemeClr val="tx1"/>
                </a:solidFill>
              </a:rPr>
              <a:t>ما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يكون الخطأ في النسخ , تتكون بشكل مؤقت </a:t>
            </a:r>
            <a:r>
              <a:rPr lang="ar-JO" dirty="0" err="1" smtClean="0">
                <a:solidFill>
                  <a:schemeClr val="tx1"/>
                </a:solidFill>
              </a:rPr>
              <a:t>زلاليات</a:t>
            </a:r>
            <a:r>
              <a:rPr lang="ar-JO" dirty="0" smtClean="0">
                <a:solidFill>
                  <a:schemeClr val="tx1"/>
                </a:solidFill>
              </a:rPr>
              <a:t> فيها خلل تتحلل بعد فتره معينه من الزمن , لذلك ربما لا يتضرر الجنين ,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ان</a:t>
            </a:r>
            <a:r>
              <a:rPr lang="ar-JO" dirty="0" smtClean="0">
                <a:solidFill>
                  <a:schemeClr val="tx1"/>
                </a:solidFill>
              </a:rPr>
              <a:t> يكون الضرر الناتج مؤقت وصغير .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9A964-54B5-41E7-BFB8-78F9D94D4713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563231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14: 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امتحان </a:t>
            </a:r>
            <a:r>
              <a:rPr lang="ar-JO" b="1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b="1" dirty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في </a:t>
            </a:r>
            <a:r>
              <a:rPr lang="ar-JO" dirty="0" err="1" smtClean="0">
                <a:solidFill>
                  <a:schemeClr val="tx2"/>
                </a:solidFill>
              </a:rPr>
              <a:t>اعقاب</a:t>
            </a:r>
            <a:r>
              <a:rPr lang="ar-JO" dirty="0" smtClean="0">
                <a:solidFill>
                  <a:schemeClr val="tx2"/>
                </a:solidFill>
              </a:rPr>
              <a:t> تأثير عامل </a:t>
            </a:r>
            <a:r>
              <a:rPr lang="ar-JO" dirty="0" err="1" smtClean="0">
                <a:solidFill>
                  <a:schemeClr val="tx2"/>
                </a:solidFill>
              </a:rPr>
              <a:t>مُطفِّر</a:t>
            </a:r>
            <a:r>
              <a:rPr lang="ar-JO" dirty="0" smtClean="0">
                <a:solidFill>
                  <a:schemeClr val="tx2"/>
                </a:solidFill>
              </a:rPr>
              <a:t> , استبدلت </a:t>
            </a:r>
            <a:r>
              <a:rPr lang="ar-JO" dirty="0" err="1" smtClean="0">
                <a:solidFill>
                  <a:schemeClr val="tx2"/>
                </a:solidFill>
              </a:rPr>
              <a:t>قاعده</a:t>
            </a:r>
            <a:r>
              <a:rPr lang="ar-JO" dirty="0" smtClean="0">
                <a:solidFill>
                  <a:schemeClr val="tx2"/>
                </a:solidFill>
              </a:rPr>
              <a:t> واحده </a:t>
            </a:r>
            <a:r>
              <a:rPr lang="ar-JO" dirty="0" err="1" smtClean="0">
                <a:solidFill>
                  <a:schemeClr val="tx2"/>
                </a:solidFill>
              </a:rPr>
              <a:t>باخرى</a:t>
            </a:r>
            <a:r>
              <a:rPr lang="ar-JO" dirty="0" smtClean="0">
                <a:solidFill>
                  <a:schemeClr val="tx2"/>
                </a:solidFill>
              </a:rPr>
              <a:t> في </a:t>
            </a:r>
            <a:r>
              <a:rPr lang="ar-JO" dirty="0" err="1" smtClean="0">
                <a:solidFill>
                  <a:schemeClr val="tx2"/>
                </a:solidFill>
              </a:rPr>
              <a:t>احدى</a:t>
            </a:r>
            <a:r>
              <a:rPr lang="ar-JO" dirty="0" smtClean="0">
                <a:solidFill>
                  <a:schemeClr val="tx2"/>
                </a:solidFill>
              </a:rPr>
              <a:t> جديلتي </a:t>
            </a:r>
            <a:r>
              <a:rPr lang="ar-JO" dirty="0" err="1" smtClean="0">
                <a:solidFill>
                  <a:schemeClr val="tx2"/>
                </a:solidFill>
              </a:rPr>
              <a:t>ال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DNA</a:t>
            </a:r>
            <a:r>
              <a:rPr lang="he-IL" dirty="0">
                <a:solidFill>
                  <a:srgbClr val="1F497D"/>
                </a:solidFill>
              </a:rPr>
              <a:t>, 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كالموصوف في المخطط 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هل ستبقى الطفرة بعد مضاعفة </a:t>
            </a:r>
            <a:r>
              <a:rPr lang="ar-JO" dirty="0" err="1" smtClean="0">
                <a:solidFill>
                  <a:srgbClr val="1F497D"/>
                </a:solidFill>
              </a:rPr>
              <a:t>الكروموسوم</a:t>
            </a:r>
            <a:r>
              <a:rPr lang="ar-JO" dirty="0" smtClean="0">
                <a:solidFill>
                  <a:srgbClr val="1F497D"/>
                </a:solidFill>
              </a:rPr>
              <a:t> في زوج </a:t>
            </a:r>
            <a:r>
              <a:rPr lang="ar-JO" dirty="0" err="1" smtClean="0">
                <a:solidFill>
                  <a:srgbClr val="1F497D"/>
                </a:solidFill>
              </a:rPr>
              <a:t>الكروماتيدات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dirty="0" smtClean="0">
                <a:solidFill>
                  <a:srgbClr val="1F497D"/>
                </a:solidFill>
              </a:rPr>
              <a:t>?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    </a:t>
            </a:r>
            <a:r>
              <a:rPr lang="he-IL" dirty="0" smtClean="0">
                <a:solidFill>
                  <a:srgbClr val="1F497D"/>
                </a:solidFill>
              </a:rPr>
              <a:t>"</a:t>
            </a:r>
            <a:r>
              <a:rPr lang="ar-JO" dirty="0" smtClean="0">
                <a:solidFill>
                  <a:srgbClr val="1F497D"/>
                </a:solidFill>
              </a:rPr>
              <a:t>ضاعفوا</a:t>
            </a:r>
            <a:r>
              <a:rPr lang="he-IL" dirty="0" smtClean="0">
                <a:solidFill>
                  <a:srgbClr val="1F497D"/>
                </a:solidFill>
              </a:rPr>
              <a:t>" </a:t>
            </a:r>
            <a:r>
              <a:rPr lang="ar-JO" dirty="0" err="1" smtClean="0">
                <a:solidFill>
                  <a:srgbClr val="1F497D"/>
                </a:solidFill>
              </a:rPr>
              <a:t>الكروموسوم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حدثت الطفرة التي وصفت في البند ”أ“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بناء زلال حيوي . 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وعلى الرغم من حدوث الطفرة , فقد نتج في الخلايا الابنة زلال طبيعي طلياً . اقترح تفسيراً لذلك 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7680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14</a:t>
            </a:r>
            <a:endParaRPr lang="he-IL" sz="1800" dirty="0" smtClean="0">
              <a:solidFill>
                <a:srgbClr val="CC00FF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B3CA7-4E34-4D1A-B3E1-D9257D7F3D6E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76806" name="קבוצה 11"/>
          <p:cNvGrpSpPr>
            <a:grpSpLocks/>
          </p:cNvGrpSpPr>
          <p:nvPr/>
        </p:nvGrpSpPr>
        <p:grpSpPr bwMode="auto">
          <a:xfrm>
            <a:off x="2527300" y="1905000"/>
            <a:ext cx="4568825" cy="2062163"/>
            <a:chOff x="2699792" y="1654292"/>
            <a:chExt cx="4569625" cy="2062740"/>
          </a:xfrm>
        </p:grpSpPr>
        <p:grpSp>
          <p:nvGrpSpPr>
            <p:cNvPr id="76808" name="קבוצה 12"/>
            <p:cNvGrpSpPr>
              <a:grpSpLocks/>
            </p:cNvGrpSpPr>
            <p:nvPr/>
          </p:nvGrpSpPr>
          <p:grpSpPr bwMode="auto">
            <a:xfrm>
              <a:off x="5148782" y="1982656"/>
              <a:ext cx="2120635" cy="1487518"/>
              <a:chOff x="5703652" y="2852936"/>
              <a:chExt cx="2120635" cy="14875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920542" y="2862805"/>
                <a:ext cx="195296" cy="147837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TCTAT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60296" y="2853277"/>
                <a:ext cx="195297" cy="147837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AG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rgbClr val="1F497D"/>
                    </a:solidFill>
                  </a:rPr>
                  <a:t>TA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22" name="מחבר חץ ישר 21"/>
              <p:cNvCxnSpPr/>
              <p:nvPr/>
            </p:nvCxnSpPr>
            <p:spPr>
              <a:xfrm flipH="1">
                <a:off x="6355593" y="3588495"/>
                <a:ext cx="28897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703016" y="3404293"/>
                <a:ext cx="2121271" cy="368403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:r>
                  <a:rPr lang="he-IL" dirty="0">
                    <a:solidFill>
                      <a:schemeClr val="tx2"/>
                    </a:solidFill>
                  </a:rPr>
                  <a:t> </a:t>
                </a:r>
                <a:r>
                  <a:rPr lang="ar-JO" dirty="0" smtClean="0">
                    <a:solidFill>
                      <a:schemeClr val="tx2"/>
                    </a:solidFill>
                  </a:rPr>
                  <a:t>استبدل </a:t>
                </a:r>
                <a:r>
                  <a:rPr lang="ar-JO" dirty="0" err="1" smtClean="0">
                    <a:solidFill>
                      <a:schemeClr val="tx2"/>
                    </a:solidFill>
                  </a:rPr>
                  <a:t>ب</a:t>
                </a:r>
                <a:r>
                  <a:rPr lang="ar-JO" dirty="0" smtClean="0">
                    <a:solidFill>
                      <a:schemeClr val="tx2"/>
                    </a:solidFill>
                  </a:rPr>
                  <a:t> </a:t>
                </a:r>
                <a:r>
                  <a:rPr lang="he-IL" dirty="0" smtClean="0">
                    <a:solidFill>
                      <a:schemeClr val="tx2"/>
                    </a:solidFill>
                  </a:rPr>
                  <a:t>-</a:t>
                </a:r>
                <a:endParaRPr lang="he-IL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6809" name="קבוצה 13"/>
            <p:cNvGrpSpPr>
              <a:grpSpLocks/>
            </p:cNvGrpSpPr>
            <p:nvPr/>
          </p:nvGrpSpPr>
          <p:grpSpPr bwMode="auto">
            <a:xfrm>
              <a:off x="2699792" y="2028376"/>
              <a:ext cx="436410" cy="1487518"/>
              <a:chOff x="5920345" y="2852936"/>
              <a:chExt cx="436410" cy="14875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920345" y="2863135"/>
                <a:ext cx="195297" cy="147678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TCTAT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61687" y="2853607"/>
                <a:ext cx="195297" cy="147678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AG</a:t>
                </a: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:r>
                  <a:rPr lang="en-US" dirty="0">
                    <a:solidFill>
                      <a:srgbClr val="1F497D"/>
                    </a:solidFill>
                  </a:rPr>
                  <a:t>TA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20763" y="1654292"/>
              <a:ext cx="2829420" cy="33823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u="sng" dirty="0" smtClean="0">
                  <a:solidFill>
                    <a:schemeClr val="tx2"/>
                  </a:solidFill>
                </a:rPr>
                <a:t>        بعد تكوُّن الطفرة</a:t>
              </a:r>
              <a:endParaRPr lang="he-IL" sz="1600" u="sng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מחבר חץ ישר 15"/>
            <p:cNvCxnSpPr>
              <a:stCxn id="20" idx="2"/>
            </p:cNvCxnSpPr>
            <p:nvPr/>
          </p:nvCxnSpPr>
          <p:spPr>
            <a:xfrm flipH="1">
              <a:off x="5148146" y="3470900"/>
              <a:ext cx="314380" cy="246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חץ ישר 16"/>
            <p:cNvCxnSpPr/>
            <p:nvPr/>
          </p:nvCxnSpPr>
          <p:spPr>
            <a:xfrm>
              <a:off x="5607014" y="3459785"/>
              <a:ext cx="195296" cy="257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15975" y="1887538"/>
            <a:ext cx="2830513" cy="3381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sz="1600" u="sng" dirty="0" smtClean="0">
                <a:solidFill>
                  <a:schemeClr val="tx2"/>
                </a:solidFill>
              </a:rPr>
              <a:t>        قبل تكوُّن الطفرة</a:t>
            </a:r>
            <a:endParaRPr lang="he-IL" sz="16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2"/>
          <p:cNvSpPr/>
          <p:nvPr/>
        </p:nvSpPr>
        <p:spPr>
          <a:xfrm>
            <a:off x="498475" y="6024563"/>
            <a:ext cx="8196263" cy="6667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75" y="465138"/>
            <a:ext cx="8183563" cy="646330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14: 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امتحان </a:t>
            </a:r>
            <a:r>
              <a:rPr lang="ar-JO" b="1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 .</a:t>
            </a:r>
            <a:endParaRPr lang="he-IL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في </a:t>
            </a:r>
            <a:r>
              <a:rPr lang="ar-JO" dirty="0" err="1" smtClean="0">
                <a:solidFill>
                  <a:schemeClr val="tx2"/>
                </a:solidFill>
              </a:rPr>
              <a:t>اعقاب</a:t>
            </a:r>
            <a:r>
              <a:rPr lang="ar-JO" dirty="0" smtClean="0">
                <a:solidFill>
                  <a:schemeClr val="tx2"/>
                </a:solidFill>
              </a:rPr>
              <a:t> تأثير عامل </a:t>
            </a:r>
            <a:r>
              <a:rPr lang="ar-JO" dirty="0" err="1" smtClean="0">
                <a:solidFill>
                  <a:schemeClr val="tx2"/>
                </a:solidFill>
              </a:rPr>
              <a:t>مُطفِّر</a:t>
            </a:r>
            <a:r>
              <a:rPr lang="ar-JO" dirty="0" smtClean="0">
                <a:solidFill>
                  <a:schemeClr val="tx2"/>
                </a:solidFill>
              </a:rPr>
              <a:t>,استبدلت </a:t>
            </a:r>
            <a:r>
              <a:rPr lang="ar-JO" dirty="0" err="1" smtClean="0">
                <a:solidFill>
                  <a:schemeClr val="tx2"/>
                </a:solidFill>
              </a:rPr>
              <a:t>قاعده</a:t>
            </a:r>
            <a:r>
              <a:rPr lang="ar-JO" dirty="0" smtClean="0">
                <a:solidFill>
                  <a:schemeClr val="tx2"/>
                </a:solidFill>
              </a:rPr>
              <a:t> واحده </a:t>
            </a:r>
            <a:r>
              <a:rPr lang="ar-JO" dirty="0" err="1" smtClean="0">
                <a:solidFill>
                  <a:schemeClr val="tx2"/>
                </a:solidFill>
              </a:rPr>
              <a:t>باخرى</a:t>
            </a:r>
            <a:r>
              <a:rPr lang="ar-JO" dirty="0" smtClean="0">
                <a:solidFill>
                  <a:schemeClr val="tx2"/>
                </a:solidFill>
              </a:rPr>
              <a:t> في </a:t>
            </a:r>
            <a:r>
              <a:rPr lang="ar-JO" dirty="0" err="1" smtClean="0">
                <a:solidFill>
                  <a:schemeClr val="tx2"/>
                </a:solidFill>
              </a:rPr>
              <a:t>احدى</a:t>
            </a:r>
            <a:r>
              <a:rPr lang="ar-JO" dirty="0" smtClean="0">
                <a:solidFill>
                  <a:schemeClr val="tx2"/>
                </a:solidFill>
              </a:rPr>
              <a:t> جديلتي </a:t>
            </a:r>
            <a:r>
              <a:rPr lang="ar-JO" dirty="0" err="1" smtClean="0">
                <a:solidFill>
                  <a:schemeClr val="tx2"/>
                </a:solidFill>
              </a:rPr>
              <a:t>ال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DNA</a:t>
            </a:r>
            <a:r>
              <a:rPr lang="he-IL" dirty="0" smtClean="0">
                <a:solidFill>
                  <a:srgbClr val="1F497D"/>
                </a:solidFill>
              </a:rPr>
              <a:t>,</a:t>
            </a:r>
            <a:r>
              <a:rPr lang="ar-JO" dirty="0" smtClean="0">
                <a:solidFill>
                  <a:srgbClr val="1F497D"/>
                </a:solidFill>
              </a:rPr>
              <a:t>كالموصوف في المخطط 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هل ستبقى الطفرة بعد مضاعفة </a:t>
            </a:r>
            <a:r>
              <a:rPr lang="ar-JO" dirty="0" err="1" smtClean="0">
                <a:solidFill>
                  <a:srgbClr val="1F497D"/>
                </a:solidFill>
              </a:rPr>
              <a:t>الكروموسوم</a:t>
            </a:r>
            <a:r>
              <a:rPr lang="ar-JO" dirty="0" smtClean="0">
                <a:solidFill>
                  <a:srgbClr val="1F497D"/>
                </a:solidFill>
              </a:rPr>
              <a:t> في زوج </a:t>
            </a:r>
            <a:r>
              <a:rPr lang="ar-JO" dirty="0" err="1" smtClean="0">
                <a:solidFill>
                  <a:srgbClr val="1F497D"/>
                </a:solidFill>
              </a:rPr>
              <a:t>الكروماتيدات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dirty="0" smtClean="0">
                <a:solidFill>
                  <a:srgbClr val="1F497D"/>
                </a:solidFill>
              </a:rPr>
              <a:t>?</a:t>
            </a: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    "</a:t>
            </a:r>
            <a:r>
              <a:rPr lang="ar-JO" dirty="0" smtClean="0">
                <a:solidFill>
                  <a:srgbClr val="1F497D"/>
                </a:solidFill>
              </a:rPr>
              <a:t>ضاعفوا</a:t>
            </a:r>
            <a:r>
              <a:rPr lang="he-IL" dirty="0" smtClean="0">
                <a:solidFill>
                  <a:srgbClr val="1F497D"/>
                </a:solidFill>
              </a:rPr>
              <a:t>" </a:t>
            </a:r>
            <a:r>
              <a:rPr lang="ar-JO" dirty="0" err="1" smtClean="0">
                <a:solidFill>
                  <a:srgbClr val="1F497D"/>
                </a:solidFill>
              </a:rPr>
              <a:t>الكروموسوم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ar-JO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حدثت الطفرة التي وصفت في البند ”أ“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بناء زلال حيوي . 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وعلى الرغم من حدوث الطفرة , فقد نتج في الخلايا الابنة زلال طبيعي طلياً . اقترح تفسيراً لذلك .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/>
              <a:t>تبدلت كلمة السر التي تشمل </a:t>
            </a:r>
            <a:r>
              <a:rPr lang="ar-JO" dirty="0" err="1" smtClean="0"/>
              <a:t>القاعده</a:t>
            </a:r>
            <a:r>
              <a:rPr lang="ar-JO" dirty="0" smtClean="0"/>
              <a:t> التي تغيرت </a:t>
            </a:r>
            <a:r>
              <a:rPr lang="ar-JO" dirty="0" err="1" smtClean="0"/>
              <a:t>الى</a:t>
            </a:r>
            <a:r>
              <a:rPr lang="ar-JO" dirty="0" smtClean="0"/>
              <a:t> كلمة سر تحدد نفس الحامض </a:t>
            </a:r>
            <a:r>
              <a:rPr lang="ar-JO" dirty="0" err="1" smtClean="0"/>
              <a:t>الاميني</a:t>
            </a:r>
            <a:r>
              <a:rPr lang="ar-JO" dirty="0" smtClean="0"/>
              <a:t> , لذلك لم يطرأ تغيير على الزلال . </a:t>
            </a:r>
            <a:endParaRPr lang="he-IL" dirty="0"/>
          </a:p>
          <a:p>
            <a:pPr>
              <a:defRPr/>
            </a:pPr>
            <a:endParaRPr lang="he-IL" dirty="0"/>
          </a:p>
        </p:txBody>
      </p:sp>
      <p:sp>
        <p:nvSpPr>
          <p:cNvPr id="31" name="Rectangle 12"/>
          <p:cNvSpPr/>
          <p:nvPr/>
        </p:nvSpPr>
        <p:spPr>
          <a:xfrm>
            <a:off x="542925" y="1714500"/>
            <a:ext cx="8196263" cy="37306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783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>
              <a:solidFill>
                <a:srgbClr val="CC00FF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34938" y="6572250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12406-99C6-4149-9206-B18FD20810DD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77832" name="קבוצה 11"/>
          <p:cNvGrpSpPr>
            <a:grpSpLocks/>
          </p:cNvGrpSpPr>
          <p:nvPr/>
        </p:nvGrpSpPr>
        <p:grpSpPr bwMode="auto">
          <a:xfrm>
            <a:off x="4667250" y="3736975"/>
            <a:ext cx="436563" cy="1487488"/>
            <a:chOff x="5920345" y="2852936"/>
            <a:chExt cx="436410" cy="1487518"/>
          </a:xfrm>
        </p:grpSpPr>
        <p:sp>
          <p:nvSpPr>
            <p:cNvPr id="13" name="TextBox 12"/>
            <p:cNvSpPr txBox="1"/>
            <p:nvPr/>
          </p:nvSpPr>
          <p:spPr>
            <a:xfrm>
              <a:off x="5920345" y="2862461"/>
              <a:ext cx="195195" cy="147799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1F497D"/>
                  </a:solidFill>
                </a:rPr>
                <a:t>TCTAT</a:t>
              </a:r>
              <a:endParaRPr lang="he-IL" dirty="0">
                <a:solidFill>
                  <a:srgbClr val="1F497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61560" y="2852936"/>
              <a:ext cx="195195" cy="147799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1F497D"/>
                  </a:solidFill>
                </a:rPr>
                <a:t>AG</a:t>
              </a:r>
              <a:r>
                <a:rPr lang="en-US" dirty="0">
                  <a:solidFill>
                    <a:schemeClr val="tx2"/>
                  </a:solidFill>
                </a:rPr>
                <a:t>A</a:t>
              </a:r>
              <a:r>
                <a:rPr lang="en-US" dirty="0">
                  <a:solidFill>
                    <a:srgbClr val="1F497D"/>
                  </a:solidFill>
                </a:rPr>
                <a:t>TA</a:t>
              </a:r>
              <a:endParaRPr lang="he-IL" dirty="0">
                <a:solidFill>
                  <a:srgbClr val="1F497D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89013" y="1690688"/>
            <a:ext cx="2830512" cy="3381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sz="1600" u="sng" dirty="0" smtClean="0">
                <a:solidFill>
                  <a:schemeClr val="tx2"/>
                </a:solidFill>
              </a:rPr>
              <a:t>قبل تكوُّن الطفرة</a:t>
            </a:r>
            <a:endParaRPr lang="he-IL" sz="1600" u="sng" dirty="0">
              <a:solidFill>
                <a:schemeClr val="tx2"/>
              </a:solidFill>
            </a:endParaRPr>
          </a:p>
        </p:txBody>
      </p:sp>
      <p:grpSp>
        <p:nvGrpSpPr>
          <p:cNvPr id="77834" name="קבוצה 24"/>
          <p:cNvGrpSpPr>
            <a:grpSpLocks/>
          </p:cNvGrpSpPr>
          <p:nvPr/>
        </p:nvGrpSpPr>
        <p:grpSpPr bwMode="auto">
          <a:xfrm>
            <a:off x="2700338" y="1654175"/>
            <a:ext cx="4568825" cy="2062163"/>
            <a:chOff x="2699792" y="1654292"/>
            <a:chExt cx="4569625" cy="2062740"/>
          </a:xfrm>
        </p:grpSpPr>
        <p:grpSp>
          <p:nvGrpSpPr>
            <p:cNvPr id="77838" name="קבוצה 4"/>
            <p:cNvGrpSpPr>
              <a:grpSpLocks/>
            </p:cNvGrpSpPr>
            <p:nvPr/>
          </p:nvGrpSpPr>
          <p:grpSpPr bwMode="auto">
            <a:xfrm>
              <a:off x="5148782" y="1982656"/>
              <a:ext cx="2120635" cy="1487518"/>
              <a:chOff x="5703652" y="2852936"/>
              <a:chExt cx="2120635" cy="148751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920541" y="2862805"/>
                <a:ext cx="195297" cy="147837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TCTAT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60296" y="2853277"/>
                <a:ext cx="195296" cy="147837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AG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rgbClr val="1F497D"/>
                    </a:solidFill>
                  </a:rPr>
                  <a:t>TA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3" name="מחבר חץ ישר 2"/>
              <p:cNvCxnSpPr/>
              <p:nvPr/>
            </p:nvCxnSpPr>
            <p:spPr>
              <a:xfrm flipH="1">
                <a:off x="6355592" y="3588495"/>
                <a:ext cx="28897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703016" y="3404293"/>
                <a:ext cx="2121271" cy="368403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:r>
                  <a:rPr lang="he-IL" dirty="0">
                    <a:solidFill>
                      <a:schemeClr val="tx2"/>
                    </a:solidFill>
                  </a:rPr>
                  <a:t> </a:t>
                </a:r>
                <a:r>
                  <a:rPr lang="ar-JO" dirty="0" smtClean="0">
                    <a:solidFill>
                      <a:schemeClr val="tx2"/>
                    </a:solidFill>
                  </a:rPr>
                  <a:t>استبدل </a:t>
                </a:r>
                <a:r>
                  <a:rPr lang="ar-JO" dirty="0" err="1" smtClean="0">
                    <a:solidFill>
                      <a:schemeClr val="tx2"/>
                    </a:solidFill>
                  </a:rPr>
                  <a:t>ب</a:t>
                </a:r>
                <a:r>
                  <a:rPr lang="ar-JO" dirty="0" smtClean="0">
                    <a:solidFill>
                      <a:schemeClr val="tx2"/>
                    </a:solidFill>
                  </a:rPr>
                  <a:t> </a:t>
                </a:r>
                <a:r>
                  <a:rPr lang="he-IL" dirty="0" smtClean="0">
                    <a:solidFill>
                      <a:schemeClr val="tx2"/>
                    </a:solidFill>
                  </a:rPr>
                  <a:t>-</a:t>
                </a:r>
                <a:endParaRPr lang="he-IL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7839" name="קבוצה 16"/>
            <p:cNvGrpSpPr>
              <a:grpSpLocks/>
            </p:cNvGrpSpPr>
            <p:nvPr/>
          </p:nvGrpSpPr>
          <p:grpSpPr bwMode="auto">
            <a:xfrm>
              <a:off x="2699792" y="2028376"/>
              <a:ext cx="436410" cy="1487518"/>
              <a:chOff x="5920345" y="2852936"/>
              <a:chExt cx="436410" cy="14875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920345" y="2863135"/>
                <a:ext cx="195296" cy="147678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TCTAT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61687" y="2853607"/>
                <a:ext cx="195296" cy="147678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1F497D"/>
                    </a:solidFill>
                  </a:rPr>
                  <a:t>AG</a:t>
                </a: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:r>
                  <a:rPr lang="en-US" dirty="0">
                    <a:solidFill>
                      <a:srgbClr val="1F497D"/>
                    </a:solidFill>
                  </a:rPr>
                  <a:t>TA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20763" y="1654292"/>
              <a:ext cx="2829420" cy="33823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u="sng" dirty="0" smtClean="0">
                  <a:solidFill>
                    <a:schemeClr val="tx2"/>
                  </a:solidFill>
                </a:rPr>
                <a:t>بعد تكوُّن الطفرة</a:t>
              </a:r>
              <a:endParaRPr lang="he-IL" sz="1600" u="sng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מחבר חץ ישר 6"/>
            <p:cNvCxnSpPr>
              <a:stCxn id="9" idx="2"/>
            </p:cNvCxnSpPr>
            <p:nvPr/>
          </p:nvCxnSpPr>
          <p:spPr>
            <a:xfrm flipH="1">
              <a:off x="5148146" y="3470900"/>
              <a:ext cx="314380" cy="246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/>
            <p:cNvCxnSpPr/>
            <p:nvPr/>
          </p:nvCxnSpPr>
          <p:spPr>
            <a:xfrm>
              <a:off x="5607013" y="3459785"/>
              <a:ext cx="195297" cy="257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800725" y="3748088"/>
            <a:ext cx="242888" cy="1476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TC</a:t>
            </a:r>
            <a:r>
              <a:rPr lang="en-US" dirty="0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1F497D"/>
                </a:solidFill>
              </a:rPr>
              <a:t>AT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9650" y="3748088"/>
            <a:ext cx="195263" cy="1476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AG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1F497D"/>
                </a:solidFill>
              </a:rPr>
              <a:t>TA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6488" y="4302125"/>
            <a:ext cx="2120900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تبقى </a:t>
            </a:r>
            <a:r>
              <a:rPr lang="ar-JO" dirty="0" err="1" smtClean="0">
                <a:solidFill>
                  <a:schemeClr val="tx2"/>
                </a:solidFill>
              </a:rPr>
              <a:t>الطفره</a:t>
            </a:r>
            <a:r>
              <a:rPr lang="ar-JO" dirty="0" smtClean="0">
                <a:solidFill>
                  <a:schemeClr val="tx2"/>
                </a:solidFill>
              </a:rPr>
              <a:t> في </a:t>
            </a:r>
          </a:p>
          <a:p>
            <a:pPr>
              <a:defRPr/>
            </a:pPr>
            <a:r>
              <a:rPr lang="ar-JO" dirty="0" err="1" smtClean="0">
                <a:solidFill>
                  <a:schemeClr val="tx2"/>
                </a:solidFill>
              </a:rPr>
              <a:t>الكروماتيدا</a:t>
            </a:r>
            <a:r>
              <a:rPr lang="ar-JO" dirty="0" smtClean="0">
                <a:solidFill>
                  <a:schemeClr val="tx2"/>
                </a:solidFill>
              </a:rPr>
              <a:t> اليمنى</a:t>
            </a:r>
            <a:endParaRPr lang="he-I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603242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لدى مرض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الانيميا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المنجلية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يتكون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هيموغلوبين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غير طبيعي , وقد استبدل الحامض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الاميني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جلوتاميك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في احد مكوناته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 (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سلسلة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  </a:t>
            </a:r>
            <a:r>
              <a:rPr lang="el-GR" dirty="0">
                <a:latin typeface="Arial"/>
                <a:cs typeface="Arial"/>
              </a:rPr>
              <a:t>β</a:t>
            </a:r>
            <a:r>
              <a:rPr lang="he-IL" dirty="0">
                <a:latin typeface="Arial"/>
                <a:cs typeface="Arial"/>
              </a:rPr>
              <a:t>),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بالحامض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الاميني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فالين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خمِّن ما هو نوع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الطفره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التي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ادت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هذا الخلل ؟ </a:t>
            </a: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لمعلومات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اضافية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عن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الانيميا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المنجلية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sz="1600" dirty="0" smtClean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CC00FF"/>
                </a:solidFill>
                <a:latin typeface="Arial"/>
                <a:cs typeface="Arial"/>
                <a:hlinkClick r:id="rId3"/>
              </a:rPr>
              <a:t>http://www.weizmann.ac.il/zemed/net_activities.php?cat=1751&amp;incat=1428&amp;article_id=3708&amp;act=forumPrint</a:t>
            </a:r>
            <a:endParaRPr lang="he-IL" sz="1600" dirty="0">
              <a:solidFill>
                <a:srgbClr val="CC00FF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885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15: </a:t>
            </a:r>
            <a:r>
              <a:rPr lang="ar-JO" sz="1800" b="1" dirty="0" err="1" smtClean="0">
                <a:solidFill>
                  <a:srgbClr val="FF6600"/>
                </a:solidFill>
              </a:rPr>
              <a:t>انيمبا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منجلية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134B6-9176-4545-9E1D-0B7251483084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7885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05013"/>
            <a:ext cx="234156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22352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מלבן 1"/>
          <p:cNvSpPr>
            <a:spLocks noChangeArrowheads="1"/>
          </p:cNvSpPr>
          <p:nvPr/>
        </p:nvSpPr>
        <p:spPr bwMode="auto">
          <a:xfrm>
            <a:off x="2411413" y="413385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VISUAL/SCIENCE PHOTO LIBRARY/ DR. STANLEY FLEGLER, VISUALS UNLIMITED</a:t>
            </a:r>
            <a:endParaRPr lang="he-I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473975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لدى مرض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الانيميا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المنجلية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يتكون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هيموغلوبين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غير طبيعي , وقد استبدل الحامض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الاميني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جلوتاميك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في احد مكوناته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 (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سلسلة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  </a:t>
            </a:r>
            <a:r>
              <a:rPr lang="el-GR" dirty="0" smtClean="0">
                <a:latin typeface="Arial"/>
                <a:cs typeface="Arial"/>
              </a:rPr>
              <a:t>β</a:t>
            </a:r>
            <a:r>
              <a:rPr lang="he-IL" dirty="0" smtClean="0">
                <a:latin typeface="Arial"/>
                <a:cs typeface="Arial"/>
              </a:rPr>
              <a:t>),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بالحامض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الاميني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فالين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خمِّن ما هو نوع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الطفره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التي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ادت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هذا الخلل ؟ </a:t>
            </a:r>
            <a:endParaRPr lang="he-IL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987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49A21-C4C7-460D-994E-1D8FF8697053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798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05013"/>
            <a:ext cx="234156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22352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/>
          <p:nvPr/>
        </p:nvSpPr>
        <p:spPr>
          <a:xfrm>
            <a:off x="547688" y="4437063"/>
            <a:ext cx="8197850" cy="100806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طفرة موضعية من نوع استبدال قاعدة , كلمة السر التي تشمل القاعدة التي استبدلت , تُشفِّر للحامض </a:t>
            </a:r>
            <a:r>
              <a:rPr lang="ar-JO" dirty="0" err="1" smtClean="0">
                <a:solidFill>
                  <a:prstClr val="black"/>
                </a:solidFill>
              </a:rPr>
              <a:t>الاميني</a:t>
            </a:r>
            <a:r>
              <a:rPr lang="ar-JO" dirty="0" smtClean="0">
                <a:solidFill>
                  <a:prstClr val="black"/>
                </a:solidFill>
              </a:rPr>
              <a:t> فالين بدل الحامض </a:t>
            </a:r>
            <a:r>
              <a:rPr lang="ar-JO" dirty="0" err="1" smtClean="0">
                <a:solidFill>
                  <a:prstClr val="black"/>
                </a:solidFill>
              </a:rPr>
              <a:t>جلوتاميك</a:t>
            </a:r>
            <a:r>
              <a:rPr lang="ar-JO" dirty="0" smtClean="0">
                <a:solidFill>
                  <a:prstClr val="black"/>
                </a:solidFill>
              </a:rPr>
              <a:t> 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79881" name="מלבן 1"/>
          <p:cNvSpPr>
            <a:spLocks noChangeArrowheads="1"/>
          </p:cNvSpPr>
          <p:nvPr/>
        </p:nvSpPr>
        <p:spPr bwMode="auto">
          <a:xfrm>
            <a:off x="2555875" y="413385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VISUAL/SCIENCE PHOTO LIBRARY/ DR. STANLEY FLEGLER, VISUALS UNLIMITED</a:t>
            </a:r>
            <a:endParaRPr lang="he-I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563231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16: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يؤدي تغيير احد الحوامض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الامينية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تغيير المبنى الفراغي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للهيموغلوبين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الامر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الذي يؤدي تضرر ربط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الاكسجين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ولتغيير شكل خلايا الدم الحمراء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شكل منجل 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الخلايا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المنجلية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غير مرنه مثل بقية الخلايا السليمة ولا يُمكن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”تُدفع“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الشعيرات الدموية 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يؤدي تشويه شكل خلايا الدم الحمراء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التصاقها معاً وتكوين كُتل (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اكوام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) تغلق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الاوعية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الدموية وتُصعِّب تزويد الدم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للانسجة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يعاني المرضى من ضعف (وهن) ومن مشاكل صعبة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اخرى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. المرض منتشر نسبياً في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افريقيا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وشرق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اسيا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وخاصة في المناطق الموبوءة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بالملاريا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. وسبب ذلك هو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المبنى المشوه لخلية دم حمراء مريضة يجعل دخول طفيلي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البلازموديوم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( مسبب المرض )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خلايا الدم الحمراء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امراً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صعباً , وعملياً يكسب المريض صموداً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امام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مرض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الملاريا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. </a:t>
            </a: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المعلومات المعطاة في السؤال مرتبطة بعدة مستويات تنظيم : المستوى الجزيئي , مستوى الخلية , مستوى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الانسجة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والاعضاء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, مستوى الكائن الحي , مستوى العشيرة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اذكر تحت الجمل أو أجزاء الجمل مستوى التنظيم الذي تتناوله . </a:t>
            </a: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0900" name="כותרת 8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8604448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16: </a:t>
            </a:r>
            <a:r>
              <a:rPr lang="ar-JO" sz="1800" b="1" dirty="0" err="1" smtClean="0">
                <a:solidFill>
                  <a:srgbClr val="FF6600"/>
                </a:solidFill>
              </a:rPr>
              <a:t>الانيميا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المنجلية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he-IL" sz="1800" b="1" dirty="0" smtClean="0">
                <a:solidFill>
                  <a:srgbClr val="FF6600"/>
                </a:solidFill>
              </a:rPr>
              <a:t>– </a:t>
            </a:r>
            <a:r>
              <a:rPr lang="ar-JO" sz="1800" b="1" dirty="0" smtClean="0">
                <a:solidFill>
                  <a:srgbClr val="FF6600"/>
                </a:solidFill>
              </a:rPr>
              <a:t>جوانب بمستويات تنظيم مختلفة للمرض </a:t>
            </a:r>
            <a:r>
              <a:rPr lang="he-IL" sz="1800" b="1" dirty="0" smtClean="0">
                <a:solidFill>
                  <a:srgbClr val="FF6600"/>
                </a:solidFill>
              </a:rPr>
              <a:t>(</a:t>
            </a:r>
            <a:r>
              <a:rPr lang="ar-JO" sz="1800" b="1" dirty="0" smtClean="0">
                <a:solidFill>
                  <a:srgbClr val="FF6600"/>
                </a:solidFill>
              </a:rPr>
              <a:t>سؤال توسع</a:t>
            </a:r>
            <a:r>
              <a:rPr lang="he-IL" sz="1800" b="1" dirty="0" smtClean="0">
                <a:solidFill>
                  <a:srgbClr val="FF6600"/>
                </a:solidFill>
              </a:rPr>
              <a:t>*)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74F14-A858-4BDA-A77F-DABD90D2FF5D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733154" y="5792260"/>
            <a:ext cx="6736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هذا ليس سؤالاً مميزاً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لاسئلة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امتحان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البجروت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, وتهدف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الى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الارتباط بفكرة مركزية في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البيولوجيا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: </a:t>
            </a:r>
          </a:p>
          <a:p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التنظيم بمستويات تنظيم مختلفة . 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6867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تغيير في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smtClean="0">
                <a:solidFill>
                  <a:srgbClr val="FF6600"/>
                </a:solidFill>
              </a:rPr>
              <a:t>(طفرة) قد يؤدي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الى</a:t>
            </a:r>
            <a:r>
              <a:rPr lang="ar-JO" sz="1800" b="1" dirty="0" smtClean="0">
                <a:solidFill>
                  <a:srgbClr val="FF6600"/>
                </a:solidFill>
              </a:rPr>
              <a:t> تغيير في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الزلاليات</a:t>
            </a:r>
            <a:r>
              <a:rPr lang="ar-JO" sz="1800" b="1" dirty="0" smtClean="0">
                <a:solidFill>
                  <a:srgbClr val="FF6600"/>
                </a:solidFill>
              </a:rPr>
              <a:t> فيؤدي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الى</a:t>
            </a:r>
            <a:r>
              <a:rPr lang="ar-JO" sz="1800" b="1" dirty="0" smtClean="0">
                <a:solidFill>
                  <a:srgbClr val="FF6600"/>
                </a:solidFill>
              </a:rPr>
              <a:t> المرض</a:t>
            </a:r>
            <a:endParaRPr lang="he-IL" sz="1800" dirty="0" smtClean="0"/>
          </a:p>
        </p:txBody>
      </p:sp>
      <p:grpSp>
        <p:nvGrpSpPr>
          <p:cNvPr id="36868" name="קבוצה 4"/>
          <p:cNvGrpSpPr>
            <a:grpSpLocks/>
          </p:cNvGrpSpPr>
          <p:nvPr/>
        </p:nvGrpSpPr>
        <p:grpSpPr bwMode="auto">
          <a:xfrm>
            <a:off x="2987675" y="1828800"/>
            <a:ext cx="3168650" cy="3616325"/>
            <a:chOff x="2771801" y="2636912"/>
            <a:chExt cx="3168915" cy="3616610"/>
          </a:xfrm>
        </p:grpSpPr>
        <p:grpSp>
          <p:nvGrpSpPr>
            <p:cNvPr id="36871" name="קבוצה 20"/>
            <p:cNvGrpSpPr>
              <a:grpSpLocks/>
            </p:cNvGrpSpPr>
            <p:nvPr/>
          </p:nvGrpSpPr>
          <p:grpSpPr bwMode="auto">
            <a:xfrm>
              <a:off x="2771801" y="2636912"/>
              <a:ext cx="3168915" cy="3616610"/>
              <a:chOff x="5770058" y="1536595"/>
              <a:chExt cx="3168752" cy="361642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841498" y="1536595"/>
                <a:ext cx="3097312" cy="863623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تغيير في </a:t>
                </a:r>
                <a:r>
                  <a:rPr lang="ar-JO" kern="0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الـ</a:t>
                </a: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DNA</a:t>
                </a:r>
                <a:r>
                  <a:rPr lang="ar-JO" dirty="0" smtClean="0">
                    <a:latin typeface="Arial"/>
                    <a:cs typeface="Arial"/>
                  </a:rPr>
                  <a:t> (طفرة)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70058" y="2920933"/>
                <a:ext cx="3168752" cy="863623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يؤدي </a:t>
                </a:r>
                <a:r>
                  <a:rPr lang="ar-JO" kern="0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انتاج</a:t>
                </a: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زلال غير سليم </a:t>
                </a:r>
                <a:r>
                  <a:rPr lang="ar-JO" kern="0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الى</a:t>
                </a: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تشويش عمليات في الخلايا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70058" y="4289395"/>
                <a:ext cx="3168752" cy="863623"/>
              </a:xfrm>
              <a:prstGeom prst="rect">
                <a:avLst/>
              </a:prstGeom>
              <a:noFill/>
              <a:ln w="22225">
                <a:solidFill>
                  <a:sysClr val="window" lastClr="FFFFFF">
                    <a:lumMod val="85000"/>
                  </a:sysClr>
                </a:solidFill>
              </a:ln>
              <a:effectLst/>
            </p:spPr>
            <p:txBody>
              <a:bodyPr rtlCol="1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kern="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مرض (صفة مع خلل)</a:t>
                </a:r>
                <a:endParaRPr lang="he-IL" kern="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687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301" y="3558622"/>
              <a:ext cx="48736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חץ למטה 18"/>
            <p:cNvSpPr/>
            <p:nvPr/>
          </p:nvSpPr>
          <p:spPr>
            <a:xfrm flipH="1">
              <a:off x="4151454" y="4956433"/>
              <a:ext cx="415960" cy="3603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0404A-3D2E-4F4D-BE85-10666B50DBA4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863" y="620713"/>
            <a:ext cx="8183562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latin typeface="Arial"/>
                <a:cs typeface="Arial"/>
              </a:rPr>
              <a:t>سنتعلم في هذا الدرس عن الطفرات – تغييرات في تسلسل القواعد في </a:t>
            </a:r>
            <a:r>
              <a:rPr lang="ar-JO" dirty="0" err="1" smtClean="0">
                <a:latin typeface="Arial"/>
                <a:cs typeface="Arial"/>
              </a:rPr>
              <a:t>الـ</a:t>
            </a:r>
            <a:r>
              <a:rPr lang="ar-JO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DNA</a:t>
            </a:r>
            <a:r>
              <a:rPr lang="ar-JO" dirty="0" smtClean="0">
                <a:latin typeface="Arial"/>
                <a:cs typeface="Arial"/>
              </a:rPr>
              <a:t> , التي قد تؤدي </a:t>
            </a:r>
            <a:r>
              <a:rPr lang="ar-JO" dirty="0" err="1" smtClean="0">
                <a:latin typeface="Arial"/>
                <a:cs typeface="Arial"/>
              </a:rPr>
              <a:t>الى</a:t>
            </a:r>
            <a:r>
              <a:rPr lang="ar-JO" dirty="0" smtClean="0">
                <a:latin typeface="Arial"/>
                <a:cs typeface="Arial"/>
              </a:rPr>
              <a:t> تغيير في </a:t>
            </a:r>
            <a:r>
              <a:rPr lang="ar-JO" dirty="0" err="1" smtClean="0">
                <a:latin typeface="Arial"/>
                <a:cs typeface="Arial"/>
              </a:rPr>
              <a:t>الزلاليات</a:t>
            </a:r>
            <a:r>
              <a:rPr lang="ar-JO" dirty="0" smtClean="0">
                <a:latin typeface="Arial"/>
                <a:cs typeface="Arial"/>
              </a:rPr>
              <a:t> , وفي أعقاب ذلك </a:t>
            </a:r>
            <a:r>
              <a:rPr lang="ar-JO" dirty="0" err="1" smtClean="0">
                <a:latin typeface="Arial"/>
                <a:cs typeface="Arial"/>
              </a:rPr>
              <a:t>الى</a:t>
            </a:r>
            <a:r>
              <a:rPr lang="ar-JO" dirty="0" smtClean="0">
                <a:latin typeface="Arial"/>
                <a:cs typeface="Arial"/>
              </a:rPr>
              <a:t> تغيير في الصفات وقد ينعكس ذلك أحياناً على شكل أمراض .</a:t>
            </a:r>
            <a:endParaRPr lang="he-I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481013"/>
            <a:ext cx="8183563" cy="480131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16:</a:t>
            </a:r>
            <a:endParaRPr lang="he-IL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المستوى الجزيئي </a:t>
            </a:r>
            <a:r>
              <a:rPr lang="he-IL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يؤدي تغيير احد الحوامض </a:t>
            </a:r>
            <a:r>
              <a:rPr lang="ar-JO" dirty="0" err="1" smtClean="0">
                <a:solidFill>
                  <a:srgbClr val="FF0000"/>
                </a:solidFill>
                <a:latin typeface="Arial"/>
                <a:cs typeface="Arial"/>
              </a:rPr>
              <a:t>الامينية</a:t>
            </a: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FF0000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 تغيير المبنى الفراغي </a:t>
            </a:r>
            <a:r>
              <a:rPr lang="ar-JO" dirty="0" err="1" smtClean="0">
                <a:solidFill>
                  <a:srgbClr val="FF0000"/>
                </a:solidFill>
                <a:latin typeface="Arial"/>
                <a:cs typeface="Arial"/>
              </a:rPr>
              <a:t>للهيموغلوبين</a:t>
            </a: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 , </a:t>
            </a:r>
            <a:r>
              <a:rPr lang="ar-JO" dirty="0" err="1" smtClean="0">
                <a:solidFill>
                  <a:srgbClr val="FF0000"/>
                </a:solidFill>
                <a:latin typeface="Arial"/>
                <a:cs typeface="Arial"/>
              </a:rPr>
              <a:t>الامر</a:t>
            </a: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 الذي يضر بربط </a:t>
            </a:r>
            <a:r>
              <a:rPr lang="ar-JO" dirty="0" err="1" smtClean="0">
                <a:solidFill>
                  <a:srgbClr val="FF0000"/>
                </a:solidFill>
                <a:latin typeface="Arial"/>
                <a:cs typeface="Arial"/>
              </a:rPr>
              <a:t>الاكسجين</a:t>
            </a:r>
            <a:r>
              <a:rPr lang="ar-JO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, </a:t>
            </a: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مستوى الخلية </a:t>
            </a:r>
            <a:r>
              <a:rPr lang="he-IL" dirty="0" smtClean="0">
                <a:solidFill>
                  <a:srgbClr val="CC00FF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تغيير شكل خلايا الدم الحمراء </a:t>
            </a:r>
            <a:r>
              <a:rPr lang="ar-JO" dirty="0" err="1" smtClean="0">
                <a:solidFill>
                  <a:srgbClr val="CC00FF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 شكل منجل , الخلايا </a:t>
            </a:r>
            <a:r>
              <a:rPr lang="ar-JO" dirty="0" err="1" smtClean="0">
                <a:solidFill>
                  <a:srgbClr val="CC00FF"/>
                </a:solidFill>
                <a:latin typeface="Arial"/>
                <a:cs typeface="Arial"/>
              </a:rPr>
              <a:t>المنجلية</a:t>
            </a: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 غير مرنه مثل الخلايا الطبيعية </a:t>
            </a:r>
            <a:r>
              <a:rPr lang="he-IL" dirty="0" smtClean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مستوى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الانسجة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ومستوى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الاعضاء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rgbClr val="92D050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92D05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لا تستطيع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rgbClr val="92D050"/>
                </a:solidFill>
                <a:latin typeface="Arial"/>
                <a:cs typeface="Arial"/>
              </a:rPr>
              <a:t>"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تُدفع</a:t>
            </a:r>
            <a:r>
              <a:rPr lang="he-IL" dirty="0" smtClean="0">
                <a:solidFill>
                  <a:srgbClr val="92D050"/>
                </a:solidFill>
                <a:latin typeface="Arial"/>
                <a:cs typeface="Arial"/>
              </a:rPr>
              <a:t>"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الشعيرات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الدمويه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, يؤدي تشويه شكل خلايا الدم الحمراء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التصاقها معاً وتكوين كتل تُغلق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الاوعية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الدموية وتُصعِّب تزويد دم </a:t>
            </a:r>
            <a:r>
              <a:rPr lang="ar-JO" dirty="0" err="1" smtClean="0">
                <a:solidFill>
                  <a:srgbClr val="92D050"/>
                </a:solidFill>
                <a:latin typeface="Arial"/>
                <a:cs typeface="Arial"/>
              </a:rPr>
              <a:t>للانسجة</a:t>
            </a:r>
            <a:r>
              <a:rPr lang="ar-JO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rgbClr val="92D050"/>
                </a:solidFill>
                <a:latin typeface="Arial"/>
                <a:cs typeface="Arial"/>
              </a:rPr>
              <a:t>.</a:t>
            </a:r>
            <a:r>
              <a:rPr lang="he-IL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مستوى الكائن الحي </a:t>
            </a:r>
            <a:r>
              <a:rPr lang="he-IL" dirty="0" smtClean="0">
                <a:solidFill>
                  <a:srgbClr val="038EED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038EE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يعاني المرضى من ضعف ومشاكل صعبه </a:t>
            </a:r>
            <a:r>
              <a:rPr lang="ar-JO" dirty="0" err="1" smtClean="0">
                <a:solidFill>
                  <a:srgbClr val="038EED"/>
                </a:solidFill>
                <a:latin typeface="Arial"/>
                <a:cs typeface="Arial"/>
              </a:rPr>
              <a:t>اخرى</a:t>
            </a: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 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مستوى </a:t>
            </a:r>
            <a:r>
              <a:rPr lang="ar-JO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العشيره</a:t>
            </a: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chemeClr val="accent6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المرض منتشر نسبياً في </a:t>
            </a:r>
            <a:r>
              <a:rPr lang="ar-JO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افريقيا</a:t>
            </a: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وشرق </a:t>
            </a:r>
            <a:r>
              <a:rPr lang="ar-JO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اسيا</a:t>
            </a: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, </a:t>
            </a:r>
            <a:r>
              <a:rPr lang="ar-JO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وخاصه</a:t>
            </a: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في المناطق الموبوءة </a:t>
            </a:r>
            <a:r>
              <a:rPr lang="ar-JO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بالملاريا</a:t>
            </a:r>
            <a:r>
              <a:rPr lang="ar-JO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 </a:t>
            </a:r>
            <a:endParaRPr lang="he-IL" dirty="0">
              <a:solidFill>
                <a:schemeClr val="accent6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مستوى الخلية </a:t>
            </a:r>
            <a:r>
              <a:rPr lang="he-IL" dirty="0" smtClean="0">
                <a:solidFill>
                  <a:srgbClr val="CC00FF"/>
                </a:solidFill>
                <a:latin typeface="Arial"/>
                <a:cs typeface="Arial"/>
              </a:rPr>
              <a:t>(</a:t>
            </a: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مثال </a:t>
            </a:r>
            <a:r>
              <a:rPr lang="ar-JO" dirty="0" err="1" smtClean="0">
                <a:solidFill>
                  <a:srgbClr val="CC00FF"/>
                </a:solidFill>
                <a:latin typeface="Arial"/>
                <a:cs typeface="Arial"/>
              </a:rPr>
              <a:t>اضافي</a:t>
            </a:r>
            <a:r>
              <a:rPr lang="he-IL" dirty="0" smtClean="0">
                <a:solidFill>
                  <a:srgbClr val="CC00FF"/>
                </a:solidFill>
                <a:latin typeface="Arial"/>
                <a:cs typeface="Arial"/>
              </a:rPr>
              <a:t>):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وسبب ذلك هو , </a:t>
            </a:r>
            <a:r>
              <a:rPr lang="ar-JO" dirty="0" err="1" smtClean="0">
                <a:solidFill>
                  <a:srgbClr val="CC00FF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 المبنى المشوه لخلية دم حمراء مريضة , يجعل دخول طفيل </a:t>
            </a:r>
            <a:r>
              <a:rPr lang="ar-JO" dirty="0" err="1" smtClean="0">
                <a:solidFill>
                  <a:srgbClr val="CC00FF"/>
                </a:solidFill>
                <a:latin typeface="Arial"/>
                <a:cs typeface="Arial"/>
              </a:rPr>
              <a:t>البلازموديوم</a:t>
            </a:r>
            <a:r>
              <a:rPr lang="ar-JO" dirty="0" smtClean="0">
                <a:solidFill>
                  <a:srgbClr val="CC00FF"/>
                </a:solidFill>
                <a:latin typeface="Arial"/>
                <a:cs typeface="Arial"/>
              </a:rPr>
              <a:t> لخلايا الدم الحمراء صعباً .</a:t>
            </a:r>
            <a:endParaRPr lang="he-IL" dirty="0">
              <a:solidFill>
                <a:srgbClr val="CC00FF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مستوى الكائن الحي </a:t>
            </a:r>
            <a:r>
              <a:rPr lang="he-IL" dirty="0" smtClean="0">
                <a:solidFill>
                  <a:srgbClr val="038EED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038EE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وعملياً يُكسب المريض صموداً </a:t>
            </a:r>
            <a:r>
              <a:rPr lang="ar-JO" dirty="0" err="1" smtClean="0">
                <a:solidFill>
                  <a:srgbClr val="038EED"/>
                </a:solidFill>
                <a:latin typeface="Arial"/>
                <a:cs typeface="Arial"/>
              </a:rPr>
              <a:t>امام</a:t>
            </a: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 مرض </a:t>
            </a:r>
            <a:r>
              <a:rPr lang="ar-JO" dirty="0" err="1" smtClean="0">
                <a:solidFill>
                  <a:srgbClr val="038EED"/>
                </a:solidFill>
                <a:latin typeface="Arial"/>
                <a:cs typeface="Arial"/>
              </a:rPr>
              <a:t>الملاريا</a:t>
            </a:r>
            <a:r>
              <a:rPr lang="ar-JO" dirty="0" smtClean="0">
                <a:solidFill>
                  <a:srgbClr val="038EED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srgbClr val="038EED"/>
                </a:solidFill>
                <a:latin typeface="Arial"/>
                <a:cs typeface="Arial"/>
              </a:rPr>
              <a:t>. </a:t>
            </a:r>
            <a:endParaRPr lang="he-IL" dirty="0">
              <a:solidFill>
                <a:srgbClr val="038EED"/>
              </a:solidFill>
              <a:latin typeface="Arial"/>
              <a:cs typeface="Arial"/>
            </a:endParaRPr>
          </a:p>
        </p:txBody>
      </p:sp>
      <p:sp>
        <p:nvSpPr>
          <p:cNvPr id="8192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DDE19-3E9D-4ECF-BA97-2623CA60784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-46038"/>
            <a:ext cx="8170862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2947" name="כותרת 8"/>
          <p:cNvSpPr>
            <a:spLocks noGrp="1"/>
          </p:cNvSpPr>
          <p:nvPr>
            <p:ph type="title"/>
          </p:nvPr>
        </p:nvSpPr>
        <p:spPr bwMode="auto">
          <a:xfrm>
            <a:off x="231775" y="9525"/>
            <a:ext cx="8229600" cy="43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تلخيص</a:t>
            </a:r>
            <a:r>
              <a:rPr lang="he-IL" sz="1800" b="1" dirty="0" smtClean="0">
                <a:solidFill>
                  <a:srgbClr val="FF6600"/>
                </a:solidFill>
              </a:rPr>
              <a:t>: </a:t>
            </a:r>
            <a:r>
              <a:rPr lang="ar-JO" sz="1800" b="1" dirty="0" err="1" smtClean="0">
                <a:solidFill>
                  <a:srgbClr val="FF6600"/>
                </a:solidFill>
              </a:rPr>
              <a:t>الانيميا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المنجلية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he-IL" sz="1800" b="1" dirty="0" smtClean="0">
                <a:solidFill>
                  <a:srgbClr val="FF6600"/>
                </a:solidFill>
              </a:rPr>
              <a:t>– </a:t>
            </a:r>
            <a:r>
              <a:rPr lang="ar-JO" sz="1800" b="1" dirty="0" smtClean="0">
                <a:solidFill>
                  <a:srgbClr val="FF6600"/>
                </a:solidFill>
              </a:rPr>
              <a:t>جوانب بمستويات تنظيم مختلفة للمرض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C8AD-5E96-4CC1-8491-F2EEC1B149DE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82949" name="קבוצה 79"/>
          <p:cNvGrpSpPr>
            <a:grpSpLocks/>
          </p:cNvGrpSpPr>
          <p:nvPr/>
        </p:nvGrpSpPr>
        <p:grpSpPr bwMode="auto">
          <a:xfrm>
            <a:off x="155575" y="484188"/>
            <a:ext cx="8372475" cy="6203950"/>
            <a:chOff x="155358" y="388312"/>
            <a:chExt cx="8373216" cy="6204222"/>
          </a:xfrm>
        </p:grpSpPr>
        <p:grpSp>
          <p:nvGrpSpPr>
            <p:cNvPr id="82951" name="קבוצה 6"/>
            <p:cNvGrpSpPr>
              <a:grpSpLocks/>
            </p:cNvGrpSpPr>
            <p:nvPr/>
          </p:nvGrpSpPr>
          <p:grpSpPr bwMode="auto">
            <a:xfrm>
              <a:off x="155358" y="388312"/>
              <a:ext cx="8275096" cy="6204222"/>
              <a:chOff x="-4561" y="-303925"/>
              <a:chExt cx="5676951" cy="6204333"/>
            </a:xfrm>
          </p:grpSpPr>
          <p:grpSp>
            <p:nvGrpSpPr>
              <p:cNvPr id="82985" name="קבוצה 8"/>
              <p:cNvGrpSpPr>
                <a:grpSpLocks/>
              </p:cNvGrpSpPr>
              <p:nvPr/>
            </p:nvGrpSpPr>
            <p:grpSpPr bwMode="auto">
              <a:xfrm>
                <a:off x="-4561" y="-303925"/>
                <a:ext cx="5676951" cy="6204333"/>
                <a:chOff x="-4561" y="-303925"/>
                <a:chExt cx="5676951" cy="6204333"/>
              </a:xfrm>
            </p:grpSpPr>
            <p:grpSp>
              <p:nvGrpSpPr>
                <p:cNvPr id="82991" name="קבוצה 29"/>
                <p:cNvGrpSpPr>
                  <a:grpSpLocks/>
                </p:cNvGrpSpPr>
                <p:nvPr/>
              </p:nvGrpSpPr>
              <p:grpSpPr bwMode="auto">
                <a:xfrm>
                  <a:off x="-4561" y="-303925"/>
                  <a:ext cx="5676951" cy="6204333"/>
                  <a:chOff x="-4561" y="-303925"/>
                  <a:chExt cx="5676951" cy="6204333"/>
                </a:xfrm>
              </p:grpSpPr>
              <p:grpSp>
                <p:nvGrpSpPr>
                  <p:cNvPr id="83005" name="קבוצה 43"/>
                  <p:cNvGrpSpPr>
                    <a:grpSpLocks/>
                  </p:cNvGrpSpPr>
                  <p:nvPr/>
                </p:nvGrpSpPr>
                <p:grpSpPr bwMode="auto">
                  <a:xfrm>
                    <a:off x="-4561" y="-303925"/>
                    <a:ext cx="5676951" cy="6204333"/>
                    <a:chOff x="-6384" y="-297174"/>
                    <a:chExt cx="7944503" cy="6066525"/>
                  </a:xfrm>
                </p:grpSpPr>
                <p:grpSp>
                  <p:nvGrpSpPr>
                    <p:cNvPr id="83007" name="קבוצה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6384" y="-297174"/>
                      <a:ext cx="7932101" cy="3315893"/>
                      <a:chOff x="-1852" y="-297174"/>
                      <a:chExt cx="5076112" cy="3315893"/>
                    </a:xfrm>
                  </p:grpSpPr>
                  <p:sp>
                    <p:nvSpPr>
                      <p:cNvPr id="83011" name="תיבת טקסט 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1852" y="-297174"/>
                        <a:ext cx="5076111" cy="143707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e-IL" sz="1100">
                            <a:solidFill>
                              <a:srgbClr val="00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                                                                          </a:t>
                        </a:r>
                        <a:endPara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  <a:p>
                        <a:pPr eaLnBrk="1" hangingPunct="1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e-IL" sz="1100">
                            <a:solidFill>
                              <a:srgbClr val="00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                                                                                                                                                                                 </a:t>
                        </a:r>
                        <a:r>
                          <a:rPr lang="he-IL" sz="1400" b="1">
                            <a:solidFill>
                              <a:srgbClr val="00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מולקולות</a:t>
                        </a:r>
                        <a:endPara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83012" name="תיבת טקסט 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899" y="1120249"/>
                        <a:ext cx="5060361" cy="1898470"/>
                      </a:xfrm>
                      <a:prstGeom prst="rect">
                        <a:avLst/>
                      </a:prstGeom>
                      <a:solidFill>
                        <a:srgbClr val="C6D9F1">
                          <a:alpha val="5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e-IL" sz="1100">
                            <a:solidFill>
                              <a:srgbClr val="00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                                                                          </a:t>
                        </a:r>
                        <a:endPara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83008" name="תיבת טקסט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230" y="3018719"/>
                      <a:ext cx="7907487" cy="1072285"/>
                    </a:xfrm>
                    <a:prstGeom prst="rect">
                      <a:avLst/>
                    </a:prstGeom>
                    <a:solidFill>
                      <a:srgbClr val="FCD5B5">
                        <a:alpha val="50195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                                                                                                    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3009" name="תיבת טקסט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431" y="5057092"/>
                      <a:ext cx="7887295" cy="712259"/>
                    </a:xfrm>
                    <a:prstGeom prst="rect">
                      <a:avLst/>
                    </a:prstGeom>
                    <a:solidFill>
                      <a:srgbClr val="D7E4BD">
                        <a:alpha val="85097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</a:t>
                      </a: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ar-JO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العشائر</a:t>
                      </a:r>
                      <a:r>
                        <a:rPr lang="he-IL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</a:t>
                      </a:r>
                      <a:r>
                        <a:rPr lang="he-IL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                                                                                             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3010" name="תיבת טקסט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632" y="4100018"/>
                      <a:ext cx="7907487" cy="957072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</a:t>
                      </a:r>
                    </a:p>
                    <a:p>
                      <a:pPr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ar-JO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كائن حي </a:t>
                      </a:r>
                      <a:r>
                        <a:rPr lang="he-IL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he-IL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                                                                                          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83006" name="תיבת טקסט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915" y="-216628"/>
                    <a:ext cx="4381716" cy="1193894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ar-JO" sz="1600" dirty="0" smtClean="0"/>
                      <a:t>في </a:t>
                    </a:r>
                    <a:r>
                      <a:rPr lang="ar-JO" sz="1600" dirty="0" err="1" smtClean="0"/>
                      <a:t>اعقاب</a:t>
                    </a:r>
                    <a:r>
                      <a:rPr lang="ar-JO" sz="1600" dirty="0" smtClean="0"/>
                      <a:t> طفرة موضعية , يتكون لدى المصابين </a:t>
                    </a:r>
                    <a:r>
                      <a:rPr lang="ar-JO" sz="1600" dirty="0" err="1" smtClean="0"/>
                      <a:t>بالانيميا</a:t>
                    </a:r>
                    <a:r>
                      <a:rPr lang="ar-JO" sz="1600" dirty="0" smtClean="0"/>
                      <a:t> </a:t>
                    </a:r>
                    <a:r>
                      <a:rPr lang="ar-JO" sz="1600" dirty="0" err="1" smtClean="0"/>
                      <a:t>المنجلية</a:t>
                    </a:r>
                    <a:r>
                      <a:rPr lang="ar-JO" sz="1600" dirty="0" smtClean="0"/>
                      <a:t> </a:t>
                    </a:r>
                    <a:r>
                      <a:rPr lang="ar-JO" sz="1600" dirty="0" err="1" smtClean="0"/>
                      <a:t>هيموغلوبين</a:t>
                    </a:r>
                    <a:r>
                      <a:rPr lang="ar-JO" sz="1600" dirty="0" smtClean="0"/>
                      <a:t> غير طبيعي وقد تبدل الحامض </a:t>
                    </a:r>
                    <a:r>
                      <a:rPr lang="ar-JO" sz="1600" dirty="0" err="1" smtClean="0"/>
                      <a:t>الاميني</a:t>
                    </a:r>
                    <a:r>
                      <a:rPr lang="ar-JO" sz="1600" dirty="0" smtClean="0"/>
                      <a:t> </a:t>
                    </a:r>
                    <a:r>
                      <a:rPr lang="ar-JO" sz="1600" dirty="0" err="1" smtClean="0"/>
                      <a:t>جلوتاميك</a:t>
                    </a:r>
                    <a:r>
                      <a:rPr lang="ar-JO" sz="1600" dirty="0" smtClean="0"/>
                      <a:t> في احد مكوناته ( سلسلة بيتا ) بالحامض </a:t>
                    </a:r>
                    <a:r>
                      <a:rPr lang="ar-JO" sz="1600" dirty="0" err="1" smtClean="0"/>
                      <a:t>الاميني</a:t>
                    </a:r>
                    <a:r>
                      <a:rPr lang="ar-JO" sz="1600" dirty="0" smtClean="0"/>
                      <a:t> فالين </a:t>
                    </a:r>
                    <a:r>
                      <a:rPr lang="ar-JO" sz="16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. </a:t>
                    </a:r>
                  </a:p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ar-JO" sz="1600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تأثيرات التغيير : تغيير المبنى الفراغي </a:t>
                    </a:r>
                    <a:r>
                      <a:rPr lang="ar-JO" sz="1600" dirty="0" err="1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للهيموغلوبين</a:t>
                    </a:r>
                    <a:r>
                      <a:rPr lang="ar-JO" sz="1600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 وجعله غير ذائب في الماء , انخفاض القدرة </a:t>
                    </a:r>
                  </a:p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ar-JO" sz="1600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على ربط </a:t>
                    </a:r>
                    <a:r>
                      <a:rPr lang="ar-JO" sz="1600" dirty="0" err="1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الاكسجين</a:t>
                    </a:r>
                    <a:endPara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endParaRPr>
                  </a:p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endParaRPr lang="en-US" sz="1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992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1538690" y="1257781"/>
                  <a:ext cx="2178284" cy="1701049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تغيير شكل خلايا الدم الحمراء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الى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شكل منجل , الخلايا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المنجلية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غير مرنه مثل الخلايا السليمة </a:t>
                  </a:r>
                </a:p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, لا يمكن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ان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 ”تُدفع“ في الشعيرات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الدمويه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 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993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3796806" y="1272886"/>
                  <a:ext cx="1490448" cy="1685944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في خلايا الجسم 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:                        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انخفاض وتيرة التنفس الخلوي وذلك في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اعقاب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انخفاض تزويد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الاكسجسن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, نقص في الطاقة المتوافرة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ATP )</a:t>
                  </a:r>
                  <a:r>
                    <a:rPr lang="he-IL" sz="1600" dirty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).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994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65568" y="1257782"/>
                  <a:ext cx="1284722" cy="1701048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المبنى المشوه لخلية دم حمراء مريضه يُصعب دخول طفيلي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البلازموديوم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       لخلايا الدم الحمراء 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.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995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3093781" y="4274410"/>
                  <a:ext cx="1760919" cy="81508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يعاني المرضى من ضعف ومشاكل صعبة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اخرى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. 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996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305382" y="5349614"/>
                  <a:ext cx="4347160" cy="373148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المرض منتشر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اكثر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في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افريقيا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وشرق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اسيا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, وخاصة في المناطق الموبوءة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بالملاريا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.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997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121376" y="4284758"/>
                  <a:ext cx="1313995" cy="795603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e-IL" sz="1100" dirty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 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صمود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اكثر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امام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مرض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الملاريا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2998" name="מחבר חץ ישר 36"/>
                <p:cNvCxnSpPr>
                  <a:cxnSpLocks noChangeShapeType="1"/>
                </p:cNvCxnSpPr>
                <p:nvPr/>
              </p:nvCxnSpPr>
              <p:spPr bwMode="auto">
                <a:xfrm>
                  <a:off x="2358228" y="976668"/>
                  <a:ext cx="0" cy="281113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999" name="מחבר חץ ישר 37"/>
                <p:cNvCxnSpPr>
                  <a:cxnSpLocks noChangeShapeType="1"/>
                </p:cNvCxnSpPr>
                <p:nvPr/>
              </p:nvCxnSpPr>
              <p:spPr bwMode="auto">
                <a:xfrm>
                  <a:off x="1046695" y="5080361"/>
                  <a:ext cx="0" cy="269253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000" name="מחבר חץ ישר 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96646" y="2969244"/>
                  <a:ext cx="0" cy="238509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001" name="מחבר חץ ישר 39"/>
                <p:cNvCxnSpPr>
                  <a:cxnSpLocks noChangeShapeType="1"/>
                </p:cNvCxnSpPr>
                <p:nvPr/>
              </p:nvCxnSpPr>
              <p:spPr bwMode="auto">
                <a:xfrm>
                  <a:off x="122841" y="2980152"/>
                  <a:ext cx="0" cy="1304606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002" name="מחבר חץ ישר 40"/>
                <p:cNvCxnSpPr>
                  <a:cxnSpLocks noChangeShapeType="1"/>
                </p:cNvCxnSpPr>
                <p:nvPr/>
              </p:nvCxnSpPr>
              <p:spPr bwMode="auto">
                <a:xfrm>
                  <a:off x="4835459" y="2981440"/>
                  <a:ext cx="0" cy="1211715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003" name="מחבר חץ ישר 41"/>
                <p:cNvCxnSpPr>
                  <a:cxnSpLocks noChangeShapeType="1"/>
                </p:cNvCxnSpPr>
                <p:nvPr/>
              </p:nvCxnSpPr>
              <p:spPr bwMode="auto">
                <a:xfrm>
                  <a:off x="1263941" y="2958831"/>
                  <a:ext cx="0" cy="256183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004" name="מחבר חץ ישר 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49773" y="1782590"/>
                  <a:ext cx="178233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2986" name="קבוצה 9"/>
              <p:cNvGrpSpPr>
                <a:grpSpLocks/>
              </p:cNvGrpSpPr>
              <p:nvPr/>
            </p:nvGrpSpPr>
            <p:grpSpPr bwMode="auto">
              <a:xfrm>
                <a:off x="318070" y="2406108"/>
                <a:ext cx="4435068" cy="1657368"/>
                <a:chOff x="318070" y="2406108"/>
                <a:chExt cx="4435068" cy="1657368"/>
              </a:xfrm>
            </p:grpSpPr>
            <p:sp>
              <p:nvSpPr>
                <p:cNvPr id="11" name="אליפסה 10"/>
                <p:cNvSpPr/>
                <p:nvPr/>
              </p:nvSpPr>
              <p:spPr>
                <a:xfrm>
                  <a:off x="2901126" y="2406108"/>
                  <a:ext cx="428478" cy="3789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l" rtl="0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en-US" sz="1100" dirty="0">
                      <a:solidFill>
                        <a:prstClr val="black"/>
                      </a:solidFill>
                      <a:latin typeface="Calibri"/>
                      <a:ea typeface="Times New Roman"/>
                      <a:cs typeface="Arial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sp>
              <p:nvSpPr>
                <p:cNvPr id="12" name="אליפסה 9"/>
                <p:cNvSpPr/>
                <p:nvPr/>
              </p:nvSpPr>
              <p:spPr>
                <a:xfrm>
                  <a:off x="1865583" y="2440128"/>
                  <a:ext cx="603500" cy="235056"/>
                </a:xfrm>
                <a:custGeom>
                  <a:avLst/>
                  <a:gdLst>
                    <a:gd name="connsiteX0" fmla="*/ 0 w 936104"/>
                    <a:gd name="connsiteY0" fmla="*/ 162018 h 324036"/>
                    <a:gd name="connsiteX1" fmla="*/ 468052 w 936104"/>
                    <a:gd name="connsiteY1" fmla="*/ 0 h 324036"/>
                    <a:gd name="connsiteX2" fmla="*/ 936104 w 936104"/>
                    <a:gd name="connsiteY2" fmla="*/ 162018 h 324036"/>
                    <a:gd name="connsiteX3" fmla="*/ 468052 w 936104"/>
                    <a:gd name="connsiteY3" fmla="*/ 324036 h 324036"/>
                    <a:gd name="connsiteX4" fmla="*/ 0 w 936104"/>
                    <a:gd name="connsiteY4" fmla="*/ 162018 h 324036"/>
                    <a:gd name="connsiteX0" fmla="*/ 0 w 1093267"/>
                    <a:gd name="connsiteY0" fmla="*/ 19943 h 569194"/>
                    <a:gd name="connsiteX1" fmla="*/ 625215 w 1093267"/>
                    <a:gd name="connsiteY1" fmla="*/ 229400 h 569194"/>
                    <a:gd name="connsiteX2" fmla="*/ 1093267 w 1093267"/>
                    <a:gd name="connsiteY2" fmla="*/ 391418 h 569194"/>
                    <a:gd name="connsiteX3" fmla="*/ 625215 w 1093267"/>
                    <a:gd name="connsiteY3" fmla="*/ 553436 h 569194"/>
                    <a:gd name="connsiteX4" fmla="*/ 0 w 1093267"/>
                    <a:gd name="connsiteY4" fmla="*/ 19943 h 569194"/>
                    <a:gd name="connsiteX0" fmla="*/ 0 w 1264717"/>
                    <a:gd name="connsiteY0" fmla="*/ 17037 h 550622"/>
                    <a:gd name="connsiteX1" fmla="*/ 625215 w 1264717"/>
                    <a:gd name="connsiteY1" fmla="*/ 226494 h 550622"/>
                    <a:gd name="connsiteX2" fmla="*/ 1264717 w 1264717"/>
                    <a:gd name="connsiteY2" fmla="*/ 59899 h 550622"/>
                    <a:gd name="connsiteX3" fmla="*/ 625215 w 1264717"/>
                    <a:gd name="connsiteY3" fmla="*/ 550530 h 550622"/>
                    <a:gd name="connsiteX4" fmla="*/ 0 w 1264717"/>
                    <a:gd name="connsiteY4" fmla="*/ 17037 h 550622"/>
                    <a:gd name="connsiteX0" fmla="*/ 0 w 1336155"/>
                    <a:gd name="connsiteY0" fmla="*/ 17598 h 551842"/>
                    <a:gd name="connsiteX1" fmla="*/ 625215 w 1336155"/>
                    <a:gd name="connsiteY1" fmla="*/ 227055 h 551842"/>
                    <a:gd name="connsiteX2" fmla="*/ 1336155 w 1336155"/>
                    <a:gd name="connsiteY2" fmla="*/ 131898 h 551842"/>
                    <a:gd name="connsiteX3" fmla="*/ 625215 w 1336155"/>
                    <a:gd name="connsiteY3" fmla="*/ 551091 h 551842"/>
                    <a:gd name="connsiteX4" fmla="*/ 0 w 1336155"/>
                    <a:gd name="connsiteY4" fmla="*/ 17598 h 551842"/>
                    <a:gd name="connsiteX0" fmla="*/ 0 w 1350443"/>
                    <a:gd name="connsiteY0" fmla="*/ 22295 h 470113"/>
                    <a:gd name="connsiteX1" fmla="*/ 639503 w 1350443"/>
                    <a:gd name="connsiteY1" fmla="*/ 146027 h 470113"/>
                    <a:gd name="connsiteX2" fmla="*/ 1350443 w 1350443"/>
                    <a:gd name="connsiteY2" fmla="*/ 50870 h 470113"/>
                    <a:gd name="connsiteX3" fmla="*/ 639503 w 1350443"/>
                    <a:gd name="connsiteY3" fmla="*/ 470063 h 470113"/>
                    <a:gd name="connsiteX4" fmla="*/ 0 w 1350443"/>
                    <a:gd name="connsiteY4" fmla="*/ 22295 h 470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0443" h="470113">
                      <a:moveTo>
                        <a:pt x="0" y="22295"/>
                      </a:moveTo>
                      <a:cubicBezTo>
                        <a:pt x="0" y="-67185"/>
                        <a:pt x="414429" y="141265"/>
                        <a:pt x="639503" y="146027"/>
                      </a:cubicBezTo>
                      <a:cubicBezTo>
                        <a:pt x="864577" y="150789"/>
                        <a:pt x="1350443" y="-38610"/>
                        <a:pt x="1350443" y="50870"/>
                      </a:cubicBezTo>
                      <a:cubicBezTo>
                        <a:pt x="1350443" y="140350"/>
                        <a:pt x="864577" y="474825"/>
                        <a:pt x="639503" y="470063"/>
                      </a:cubicBezTo>
                      <a:cubicBezTo>
                        <a:pt x="414429" y="465301"/>
                        <a:pt x="0" y="111775"/>
                        <a:pt x="0" y="2229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1"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l" rtl="0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en-US" sz="1100" dirty="0">
                      <a:solidFill>
                        <a:prstClr val="black"/>
                      </a:solidFill>
                      <a:latin typeface="Calibri"/>
                      <a:ea typeface="Times New Roman"/>
                      <a:cs typeface="Arial"/>
                    </a:rPr>
                    <a:t> </a:t>
                  </a:r>
                  <a:endParaRPr lang="en-US" sz="1100" dirty="0">
                    <a:solidFill>
                      <a:prstClr val="black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82989" name="מחבר חץ ישר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70782" y="2540391"/>
                  <a:ext cx="223884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990" name="תיבת טקסט 10"/>
                <p:cNvSpPr txBox="1">
                  <a:spLocks noChangeArrowheads="1"/>
                </p:cNvSpPr>
                <p:nvPr/>
              </p:nvSpPr>
              <p:spPr bwMode="auto">
                <a:xfrm>
                  <a:off x="318070" y="3207753"/>
                  <a:ext cx="4435068" cy="855723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يؤدي تشويه خلايا الدم الحمراء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الى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التصاقها معاً وتكوين كتل تغلق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الاوعية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الدموية وتُصعِّب تزويد الدم </a:t>
                  </a:r>
                  <a:r>
                    <a:rPr lang="ar-JO" sz="1600" dirty="0" err="1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للانسجة</a:t>
                  </a:r>
                  <a:r>
                    <a:rPr lang="ar-JO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he-IL" sz="1600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.</a:t>
                  </a:r>
                  <a:endParaRPr lang="en-US" sz="1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2952" name="תיבת טקסט 10"/>
            <p:cNvSpPr txBox="1">
              <a:spLocks noChangeArrowheads="1"/>
            </p:cNvSpPr>
            <p:nvPr/>
          </p:nvSpPr>
          <p:spPr bwMode="auto">
            <a:xfrm>
              <a:off x="7869057" y="2369337"/>
              <a:ext cx="578027" cy="49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 </a:t>
              </a:r>
              <a:r>
                <a:rPr lang="ar-JO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خلية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3" name="תיבת טקסט 10"/>
            <p:cNvSpPr txBox="1">
              <a:spLocks noChangeArrowheads="1"/>
            </p:cNvSpPr>
            <p:nvPr/>
          </p:nvSpPr>
          <p:spPr bwMode="auto">
            <a:xfrm>
              <a:off x="7436952" y="3915415"/>
              <a:ext cx="1031119" cy="88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 </a:t>
              </a:r>
              <a:r>
                <a:rPr lang="ar-JO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أنسجة وأعضاء 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4" name="תיבת טקסט 10"/>
            <p:cNvSpPr txBox="1">
              <a:spLocks noChangeArrowheads="1"/>
            </p:cNvSpPr>
            <p:nvPr/>
          </p:nvSpPr>
          <p:spPr bwMode="auto">
            <a:xfrm>
              <a:off x="7376447" y="863819"/>
              <a:ext cx="1152127" cy="88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 </a:t>
              </a:r>
              <a:r>
                <a:rPr lang="ar-JO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جزيئات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955" name="קבוצה 80"/>
            <p:cNvGrpSpPr>
              <a:grpSpLocks/>
            </p:cNvGrpSpPr>
            <p:nvPr/>
          </p:nvGrpSpPr>
          <p:grpSpPr bwMode="auto">
            <a:xfrm>
              <a:off x="716995" y="4301502"/>
              <a:ext cx="1755264" cy="350300"/>
              <a:chOff x="2089880" y="4054594"/>
              <a:chExt cx="1755264" cy="350300"/>
            </a:xfrm>
          </p:grpSpPr>
          <p:sp>
            <p:nvSpPr>
              <p:cNvPr id="82" name="פחית 81"/>
              <p:cNvSpPr/>
              <p:nvPr/>
            </p:nvSpPr>
            <p:spPr bwMode="auto">
              <a:xfrm rot="5400000">
                <a:off x="2792013" y="3353018"/>
                <a:ext cx="350853" cy="1754343"/>
              </a:xfrm>
              <a:prstGeom prst="can">
                <a:avLst/>
              </a:prstGeom>
              <a:solidFill>
                <a:srgbClr val="CC9900">
                  <a:alpha val="64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sysClr val="window" lastClr="FFFFFF"/>
                  </a:solidFill>
                  <a:latin typeface="Calibri"/>
                  <a:cs typeface="Arial"/>
                </a:endParaRPr>
              </a:p>
            </p:txBody>
          </p:sp>
          <p:grpSp>
            <p:nvGrpSpPr>
              <p:cNvPr id="82957" name="קבוצה 82"/>
              <p:cNvGrpSpPr>
                <a:grpSpLocks/>
              </p:cNvGrpSpPr>
              <p:nvPr/>
            </p:nvGrpSpPr>
            <p:grpSpPr bwMode="auto">
              <a:xfrm>
                <a:off x="2319955" y="4148292"/>
                <a:ext cx="1511165" cy="217049"/>
                <a:chOff x="2790057" y="4773787"/>
                <a:chExt cx="1575816" cy="360655"/>
              </a:xfrm>
            </p:grpSpPr>
            <p:sp>
              <p:nvSpPr>
                <p:cNvPr id="88" name="אליפסה 9"/>
                <p:cNvSpPr/>
                <p:nvPr/>
              </p:nvSpPr>
              <p:spPr>
                <a:xfrm>
                  <a:off x="3457130" y="4913236"/>
                  <a:ext cx="908743" cy="155200"/>
                </a:xfrm>
                <a:custGeom>
                  <a:avLst/>
                  <a:gdLst>
                    <a:gd name="connsiteX0" fmla="*/ 0 w 936104"/>
                    <a:gd name="connsiteY0" fmla="*/ 162018 h 324036"/>
                    <a:gd name="connsiteX1" fmla="*/ 468052 w 936104"/>
                    <a:gd name="connsiteY1" fmla="*/ 0 h 324036"/>
                    <a:gd name="connsiteX2" fmla="*/ 936104 w 936104"/>
                    <a:gd name="connsiteY2" fmla="*/ 162018 h 324036"/>
                    <a:gd name="connsiteX3" fmla="*/ 468052 w 936104"/>
                    <a:gd name="connsiteY3" fmla="*/ 324036 h 324036"/>
                    <a:gd name="connsiteX4" fmla="*/ 0 w 936104"/>
                    <a:gd name="connsiteY4" fmla="*/ 162018 h 324036"/>
                    <a:gd name="connsiteX0" fmla="*/ 0 w 1093267"/>
                    <a:gd name="connsiteY0" fmla="*/ 19943 h 569194"/>
                    <a:gd name="connsiteX1" fmla="*/ 625215 w 1093267"/>
                    <a:gd name="connsiteY1" fmla="*/ 229400 h 569194"/>
                    <a:gd name="connsiteX2" fmla="*/ 1093267 w 1093267"/>
                    <a:gd name="connsiteY2" fmla="*/ 391418 h 569194"/>
                    <a:gd name="connsiteX3" fmla="*/ 625215 w 1093267"/>
                    <a:gd name="connsiteY3" fmla="*/ 553436 h 569194"/>
                    <a:gd name="connsiteX4" fmla="*/ 0 w 1093267"/>
                    <a:gd name="connsiteY4" fmla="*/ 19943 h 569194"/>
                    <a:gd name="connsiteX0" fmla="*/ 0 w 1264717"/>
                    <a:gd name="connsiteY0" fmla="*/ 17037 h 550622"/>
                    <a:gd name="connsiteX1" fmla="*/ 625215 w 1264717"/>
                    <a:gd name="connsiteY1" fmla="*/ 226494 h 550622"/>
                    <a:gd name="connsiteX2" fmla="*/ 1264717 w 1264717"/>
                    <a:gd name="connsiteY2" fmla="*/ 59899 h 550622"/>
                    <a:gd name="connsiteX3" fmla="*/ 625215 w 1264717"/>
                    <a:gd name="connsiteY3" fmla="*/ 550530 h 550622"/>
                    <a:gd name="connsiteX4" fmla="*/ 0 w 1264717"/>
                    <a:gd name="connsiteY4" fmla="*/ 17037 h 550622"/>
                    <a:gd name="connsiteX0" fmla="*/ 0 w 1336155"/>
                    <a:gd name="connsiteY0" fmla="*/ 17598 h 551842"/>
                    <a:gd name="connsiteX1" fmla="*/ 625215 w 1336155"/>
                    <a:gd name="connsiteY1" fmla="*/ 227055 h 551842"/>
                    <a:gd name="connsiteX2" fmla="*/ 1336155 w 1336155"/>
                    <a:gd name="connsiteY2" fmla="*/ 131898 h 551842"/>
                    <a:gd name="connsiteX3" fmla="*/ 625215 w 1336155"/>
                    <a:gd name="connsiteY3" fmla="*/ 551091 h 551842"/>
                    <a:gd name="connsiteX4" fmla="*/ 0 w 1336155"/>
                    <a:gd name="connsiteY4" fmla="*/ 17598 h 551842"/>
                    <a:gd name="connsiteX0" fmla="*/ 0 w 1350443"/>
                    <a:gd name="connsiteY0" fmla="*/ 22295 h 470113"/>
                    <a:gd name="connsiteX1" fmla="*/ 639503 w 1350443"/>
                    <a:gd name="connsiteY1" fmla="*/ 146027 h 470113"/>
                    <a:gd name="connsiteX2" fmla="*/ 1350443 w 1350443"/>
                    <a:gd name="connsiteY2" fmla="*/ 50870 h 470113"/>
                    <a:gd name="connsiteX3" fmla="*/ 639503 w 1350443"/>
                    <a:gd name="connsiteY3" fmla="*/ 470063 h 470113"/>
                    <a:gd name="connsiteX4" fmla="*/ 0 w 1350443"/>
                    <a:gd name="connsiteY4" fmla="*/ 22295 h 470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0443" h="470113">
                      <a:moveTo>
                        <a:pt x="0" y="22295"/>
                      </a:moveTo>
                      <a:cubicBezTo>
                        <a:pt x="0" y="-67185"/>
                        <a:pt x="414429" y="141265"/>
                        <a:pt x="639503" y="146027"/>
                      </a:cubicBezTo>
                      <a:cubicBezTo>
                        <a:pt x="864577" y="150789"/>
                        <a:pt x="1350443" y="-38610"/>
                        <a:pt x="1350443" y="50870"/>
                      </a:cubicBezTo>
                      <a:cubicBezTo>
                        <a:pt x="1350443" y="140350"/>
                        <a:pt x="864577" y="474825"/>
                        <a:pt x="639503" y="470063"/>
                      </a:cubicBezTo>
                      <a:cubicBezTo>
                        <a:pt x="414429" y="465301"/>
                        <a:pt x="0" y="111775"/>
                        <a:pt x="0" y="2229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1"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 kern="0" dirty="0">
                    <a:solidFill>
                      <a:sysClr val="window" lastClr="FFFFFF"/>
                    </a:solidFill>
                    <a:latin typeface="Calibri"/>
                    <a:cs typeface="Arial"/>
                  </a:endParaRPr>
                </a:p>
              </p:txBody>
            </p:sp>
            <p:grpSp>
              <p:nvGrpSpPr>
                <p:cNvPr id="82971" name="קבוצה 88"/>
                <p:cNvGrpSpPr>
                  <a:grpSpLocks/>
                </p:cNvGrpSpPr>
                <p:nvPr/>
              </p:nvGrpSpPr>
              <p:grpSpPr bwMode="auto">
                <a:xfrm>
                  <a:off x="2790057" y="4773787"/>
                  <a:ext cx="1368889" cy="360655"/>
                  <a:chOff x="2790057" y="4773787"/>
                  <a:chExt cx="1368889" cy="360655"/>
                </a:xfrm>
              </p:grpSpPr>
              <p:sp>
                <p:nvSpPr>
                  <p:cNvPr id="90" name="אליפסה 9"/>
                  <p:cNvSpPr/>
                  <p:nvPr/>
                </p:nvSpPr>
                <p:spPr>
                  <a:xfrm>
                    <a:off x="2790057" y="4773787"/>
                    <a:ext cx="908743" cy="155200"/>
                  </a:xfrm>
                  <a:custGeom>
                    <a:avLst/>
                    <a:gdLst>
                      <a:gd name="connsiteX0" fmla="*/ 0 w 936104"/>
                      <a:gd name="connsiteY0" fmla="*/ 162018 h 324036"/>
                      <a:gd name="connsiteX1" fmla="*/ 468052 w 936104"/>
                      <a:gd name="connsiteY1" fmla="*/ 0 h 324036"/>
                      <a:gd name="connsiteX2" fmla="*/ 936104 w 936104"/>
                      <a:gd name="connsiteY2" fmla="*/ 162018 h 324036"/>
                      <a:gd name="connsiteX3" fmla="*/ 468052 w 936104"/>
                      <a:gd name="connsiteY3" fmla="*/ 324036 h 324036"/>
                      <a:gd name="connsiteX4" fmla="*/ 0 w 936104"/>
                      <a:gd name="connsiteY4" fmla="*/ 162018 h 324036"/>
                      <a:gd name="connsiteX0" fmla="*/ 0 w 1093267"/>
                      <a:gd name="connsiteY0" fmla="*/ 19943 h 569194"/>
                      <a:gd name="connsiteX1" fmla="*/ 625215 w 1093267"/>
                      <a:gd name="connsiteY1" fmla="*/ 229400 h 569194"/>
                      <a:gd name="connsiteX2" fmla="*/ 1093267 w 1093267"/>
                      <a:gd name="connsiteY2" fmla="*/ 391418 h 569194"/>
                      <a:gd name="connsiteX3" fmla="*/ 625215 w 1093267"/>
                      <a:gd name="connsiteY3" fmla="*/ 553436 h 569194"/>
                      <a:gd name="connsiteX4" fmla="*/ 0 w 1093267"/>
                      <a:gd name="connsiteY4" fmla="*/ 19943 h 569194"/>
                      <a:gd name="connsiteX0" fmla="*/ 0 w 1264717"/>
                      <a:gd name="connsiteY0" fmla="*/ 17037 h 550622"/>
                      <a:gd name="connsiteX1" fmla="*/ 625215 w 1264717"/>
                      <a:gd name="connsiteY1" fmla="*/ 226494 h 550622"/>
                      <a:gd name="connsiteX2" fmla="*/ 1264717 w 1264717"/>
                      <a:gd name="connsiteY2" fmla="*/ 59899 h 550622"/>
                      <a:gd name="connsiteX3" fmla="*/ 625215 w 1264717"/>
                      <a:gd name="connsiteY3" fmla="*/ 550530 h 550622"/>
                      <a:gd name="connsiteX4" fmla="*/ 0 w 1264717"/>
                      <a:gd name="connsiteY4" fmla="*/ 17037 h 550622"/>
                      <a:gd name="connsiteX0" fmla="*/ 0 w 1336155"/>
                      <a:gd name="connsiteY0" fmla="*/ 17598 h 551842"/>
                      <a:gd name="connsiteX1" fmla="*/ 625215 w 1336155"/>
                      <a:gd name="connsiteY1" fmla="*/ 227055 h 551842"/>
                      <a:gd name="connsiteX2" fmla="*/ 1336155 w 1336155"/>
                      <a:gd name="connsiteY2" fmla="*/ 131898 h 551842"/>
                      <a:gd name="connsiteX3" fmla="*/ 625215 w 1336155"/>
                      <a:gd name="connsiteY3" fmla="*/ 551091 h 551842"/>
                      <a:gd name="connsiteX4" fmla="*/ 0 w 1336155"/>
                      <a:gd name="connsiteY4" fmla="*/ 17598 h 551842"/>
                      <a:gd name="connsiteX0" fmla="*/ 0 w 1350443"/>
                      <a:gd name="connsiteY0" fmla="*/ 22295 h 470113"/>
                      <a:gd name="connsiteX1" fmla="*/ 639503 w 1350443"/>
                      <a:gd name="connsiteY1" fmla="*/ 146027 h 470113"/>
                      <a:gd name="connsiteX2" fmla="*/ 1350443 w 1350443"/>
                      <a:gd name="connsiteY2" fmla="*/ 50870 h 470113"/>
                      <a:gd name="connsiteX3" fmla="*/ 639503 w 1350443"/>
                      <a:gd name="connsiteY3" fmla="*/ 470063 h 470113"/>
                      <a:gd name="connsiteX4" fmla="*/ 0 w 1350443"/>
                      <a:gd name="connsiteY4" fmla="*/ 22295 h 470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443" h="470113">
                        <a:moveTo>
                          <a:pt x="0" y="22295"/>
                        </a:moveTo>
                        <a:cubicBezTo>
                          <a:pt x="0" y="-67185"/>
                          <a:pt x="414429" y="141265"/>
                          <a:pt x="639503" y="146027"/>
                        </a:cubicBezTo>
                        <a:cubicBezTo>
                          <a:pt x="864577" y="150789"/>
                          <a:pt x="1350443" y="-38610"/>
                          <a:pt x="1350443" y="50870"/>
                        </a:cubicBezTo>
                        <a:cubicBezTo>
                          <a:pt x="1350443" y="140350"/>
                          <a:pt x="864577" y="474825"/>
                          <a:pt x="639503" y="470063"/>
                        </a:cubicBezTo>
                        <a:cubicBezTo>
                          <a:pt x="414429" y="465301"/>
                          <a:pt x="0" y="111775"/>
                          <a:pt x="0" y="222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 kern="0" dirty="0">
                      <a:solidFill>
                        <a:sysClr val="window" lastClr="FFFFFF"/>
                      </a:solidFill>
                      <a:latin typeface="Calibri"/>
                      <a:cs typeface="Arial"/>
                    </a:endParaRPr>
                  </a:p>
                </p:txBody>
              </p:sp>
              <p:sp>
                <p:nvSpPr>
                  <p:cNvPr id="91" name="אליפסה 9"/>
                  <p:cNvSpPr/>
                  <p:nvPr/>
                </p:nvSpPr>
                <p:spPr>
                  <a:xfrm>
                    <a:off x="3250203" y="4979242"/>
                    <a:ext cx="908743" cy="155200"/>
                  </a:xfrm>
                  <a:custGeom>
                    <a:avLst/>
                    <a:gdLst>
                      <a:gd name="connsiteX0" fmla="*/ 0 w 936104"/>
                      <a:gd name="connsiteY0" fmla="*/ 162018 h 324036"/>
                      <a:gd name="connsiteX1" fmla="*/ 468052 w 936104"/>
                      <a:gd name="connsiteY1" fmla="*/ 0 h 324036"/>
                      <a:gd name="connsiteX2" fmla="*/ 936104 w 936104"/>
                      <a:gd name="connsiteY2" fmla="*/ 162018 h 324036"/>
                      <a:gd name="connsiteX3" fmla="*/ 468052 w 936104"/>
                      <a:gd name="connsiteY3" fmla="*/ 324036 h 324036"/>
                      <a:gd name="connsiteX4" fmla="*/ 0 w 936104"/>
                      <a:gd name="connsiteY4" fmla="*/ 162018 h 324036"/>
                      <a:gd name="connsiteX0" fmla="*/ 0 w 1093267"/>
                      <a:gd name="connsiteY0" fmla="*/ 19943 h 569194"/>
                      <a:gd name="connsiteX1" fmla="*/ 625215 w 1093267"/>
                      <a:gd name="connsiteY1" fmla="*/ 229400 h 569194"/>
                      <a:gd name="connsiteX2" fmla="*/ 1093267 w 1093267"/>
                      <a:gd name="connsiteY2" fmla="*/ 391418 h 569194"/>
                      <a:gd name="connsiteX3" fmla="*/ 625215 w 1093267"/>
                      <a:gd name="connsiteY3" fmla="*/ 553436 h 569194"/>
                      <a:gd name="connsiteX4" fmla="*/ 0 w 1093267"/>
                      <a:gd name="connsiteY4" fmla="*/ 19943 h 569194"/>
                      <a:gd name="connsiteX0" fmla="*/ 0 w 1264717"/>
                      <a:gd name="connsiteY0" fmla="*/ 17037 h 550622"/>
                      <a:gd name="connsiteX1" fmla="*/ 625215 w 1264717"/>
                      <a:gd name="connsiteY1" fmla="*/ 226494 h 550622"/>
                      <a:gd name="connsiteX2" fmla="*/ 1264717 w 1264717"/>
                      <a:gd name="connsiteY2" fmla="*/ 59899 h 550622"/>
                      <a:gd name="connsiteX3" fmla="*/ 625215 w 1264717"/>
                      <a:gd name="connsiteY3" fmla="*/ 550530 h 550622"/>
                      <a:gd name="connsiteX4" fmla="*/ 0 w 1264717"/>
                      <a:gd name="connsiteY4" fmla="*/ 17037 h 550622"/>
                      <a:gd name="connsiteX0" fmla="*/ 0 w 1336155"/>
                      <a:gd name="connsiteY0" fmla="*/ 17598 h 551842"/>
                      <a:gd name="connsiteX1" fmla="*/ 625215 w 1336155"/>
                      <a:gd name="connsiteY1" fmla="*/ 227055 h 551842"/>
                      <a:gd name="connsiteX2" fmla="*/ 1336155 w 1336155"/>
                      <a:gd name="connsiteY2" fmla="*/ 131898 h 551842"/>
                      <a:gd name="connsiteX3" fmla="*/ 625215 w 1336155"/>
                      <a:gd name="connsiteY3" fmla="*/ 551091 h 551842"/>
                      <a:gd name="connsiteX4" fmla="*/ 0 w 1336155"/>
                      <a:gd name="connsiteY4" fmla="*/ 17598 h 551842"/>
                      <a:gd name="connsiteX0" fmla="*/ 0 w 1350443"/>
                      <a:gd name="connsiteY0" fmla="*/ 22295 h 470113"/>
                      <a:gd name="connsiteX1" fmla="*/ 639503 w 1350443"/>
                      <a:gd name="connsiteY1" fmla="*/ 146027 h 470113"/>
                      <a:gd name="connsiteX2" fmla="*/ 1350443 w 1350443"/>
                      <a:gd name="connsiteY2" fmla="*/ 50870 h 470113"/>
                      <a:gd name="connsiteX3" fmla="*/ 639503 w 1350443"/>
                      <a:gd name="connsiteY3" fmla="*/ 470063 h 470113"/>
                      <a:gd name="connsiteX4" fmla="*/ 0 w 1350443"/>
                      <a:gd name="connsiteY4" fmla="*/ 22295 h 470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443" h="470113">
                        <a:moveTo>
                          <a:pt x="0" y="22295"/>
                        </a:moveTo>
                        <a:cubicBezTo>
                          <a:pt x="0" y="-67185"/>
                          <a:pt x="414429" y="141265"/>
                          <a:pt x="639503" y="146027"/>
                        </a:cubicBezTo>
                        <a:cubicBezTo>
                          <a:pt x="864577" y="150789"/>
                          <a:pt x="1350443" y="-38610"/>
                          <a:pt x="1350443" y="50870"/>
                        </a:cubicBezTo>
                        <a:cubicBezTo>
                          <a:pt x="1350443" y="140350"/>
                          <a:pt x="864577" y="474825"/>
                          <a:pt x="639503" y="470063"/>
                        </a:cubicBezTo>
                        <a:cubicBezTo>
                          <a:pt x="414429" y="465301"/>
                          <a:pt x="0" y="111775"/>
                          <a:pt x="0" y="222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  <a:scene3d>
                    <a:camera prst="isometricOffAxis2Top"/>
                    <a:lightRig rig="threePt" dir="t"/>
                  </a:scene3d>
                </p:spPr>
                <p:txBody>
                  <a:bodyPr rtlCol="1" anchor="ctr"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 kern="0" dirty="0">
                      <a:solidFill>
                        <a:sysClr val="window" lastClr="FFFFFF"/>
                      </a:solidFill>
                      <a:latin typeface="Calibri"/>
                      <a:cs typeface="Arial"/>
                    </a:endParaRPr>
                  </a:p>
                </p:txBody>
              </p:sp>
              <p:sp>
                <p:nvSpPr>
                  <p:cNvPr id="92" name="אליפסה 9"/>
                  <p:cNvSpPr/>
                  <p:nvPr/>
                </p:nvSpPr>
                <p:spPr>
                  <a:xfrm rot="21099438">
                    <a:off x="3225051" y="4835636"/>
                    <a:ext cx="908743" cy="155200"/>
                  </a:xfrm>
                  <a:custGeom>
                    <a:avLst/>
                    <a:gdLst>
                      <a:gd name="connsiteX0" fmla="*/ 0 w 936104"/>
                      <a:gd name="connsiteY0" fmla="*/ 162018 h 324036"/>
                      <a:gd name="connsiteX1" fmla="*/ 468052 w 936104"/>
                      <a:gd name="connsiteY1" fmla="*/ 0 h 324036"/>
                      <a:gd name="connsiteX2" fmla="*/ 936104 w 936104"/>
                      <a:gd name="connsiteY2" fmla="*/ 162018 h 324036"/>
                      <a:gd name="connsiteX3" fmla="*/ 468052 w 936104"/>
                      <a:gd name="connsiteY3" fmla="*/ 324036 h 324036"/>
                      <a:gd name="connsiteX4" fmla="*/ 0 w 936104"/>
                      <a:gd name="connsiteY4" fmla="*/ 162018 h 324036"/>
                      <a:gd name="connsiteX0" fmla="*/ 0 w 1093267"/>
                      <a:gd name="connsiteY0" fmla="*/ 19943 h 569194"/>
                      <a:gd name="connsiteX1" fmla="*/ 625215 w 1093267"/>
                      <a:gd name="connsiteY1" fmla="*/ 229400 h 569194"/>
                      <a:gd name="connsiteX2" fmla="*/ 1093267 w 1093267"/>
                      <a:gd name="connsiteY2" fmla="*/ 391418 h 569194"/>
                      <a:gd name="connsiteX3" fmla="*/ 625215 w 1093267"/>
                      <a:gd name="connsiteY3" fmla="*/ 553436 h 569194"/>
                      <a:gd name="connsiteX4" fmla="*/ 0 w 1093267"/>
                      <a:gd name="connsiteY4" fmla="*/ 19943 h 569194"/>
                      <a:gd name="connsiteX0" fmla="*/ 0 w 1264717"/>
                      <a:gd name="connsiteY0" fmla="*/ 17037 h 550622"/>
                      <a:gd name="connsiteX1" fmla="*/ 625215 w 1264717"/>
                      <a:gd name="connsiteY1" fmla="*/ 226494 h 550622"/>
                      <a:gd name="connsiteX2" fmla="*/ 1264717 w 1264717"/>
                      <a:gd name="connsiteY2" fmla="*/ 59899 h 550622"/>
                      <a:gd name="connsiteX3" fmla="*/ 625215 w 1264717"/>
                      <a:gd name="connsiteY3" fmla="*/ 550530 h 550622"/>
                      <a:gd name="connsiteX4" fmla="*/ 0 w 1264717"/>
                      <a:gd name="connsiteY4" fmla="*/ 17037 h 550622"/>
                      <a:gd name="connsiteX0" fmla="*/ 0 w 1336155"/>
                      <a:gd name="connsiteY0" fmla="*/ 17598 h 551842"/>
                      <a:gd name="connsiteX1" fmla="*/ 625215 w 1336155"/>
                      <a:gd name="connsiteY1" fmla="*/ 227055 h 551842"/>
                      <a:gd name="connsiteX2" fmla="*/ 1336155 w 1336155"/>
                      <a:gd name="connsiteY2" fmla="*/ 131898 h 551842"/>
                      <a:gd name="connsiteX3" fmla="*/ 625215 w 1336155"/>
                      <a:gd name="connsiteY3" fmla="*/ 551091 h 551842"/>
                      <a:gd name="connsiteX4" fmla="*/ 0 w 1336155"/>
                      <a:gd name="connsiteY4" fmla="*/ 17598 h 551842"/>
                      <a:gd name="connsiteX0" fmla="*/ 0 w 1350443"/>
                      <a:gd name="connsiteY0" fmla="*/ 22295 h 470113"/>
                      <a:gd name="connsiteX1" fmla="*/ 639503 w 1350443"/>
                      <a:gd name="connsiteY1" fmla="*/ 146027 h 470113"/>
                      <a:gd name="connsiteX2" fmla="*/ 1350443 w 1350443"/>
                      <a:gd name="connsiteY2" fmla="*/ 50870 h 470113"/>
                      <a:gd name="connsiteX3" fmla="*/ 639503 w 1350443"/>
                      <a:gd name="connsiteY3" fmla="*/ 470063 h 470113"/>
                      <a:gd name="connsiteX4" fmla="*/ 0 w 1350443"/>
                      <a:gd name="connsiteY4" fmla="*/ 22295 h 470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443" h="470113">
                        <a:moveTo>
                          <a:pt x="0" y="22295"/>
                        </a:moveTo>
                        <a:cubicBezTo>
                          <a:pt x="0" y="-67185"/>
                          <a:pt x="414429" y="141265"/>
                          <a:pt x="639503" y="146027"/>
                        </a:cubicBezTo>
                        <a:cubicBezTo>
                          <a:pt x="864577" y="150789"/>
                          <a:pt x="1350443" y="-38610"/>
                          <a:pt x="1350443" y="50870"/>
                        </a:cubicBezTo>
                        <a:cubicBezTo>
                          <a:pt x="1350443" y="140350"/>
                          <a:pt x="864577" y="474825"/>
                          <a:pt x="639503" y="470063"/>
                        </a:cubicBezTo>
                        <a:cubicBezTo>
                          <a:pt x="414429" y="465301"/>
                          <a:pt x="0" y="111775"/>
                          <a:pt x="0" y="222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 kern="0" dirty="0">
                      <a:solidFill>
                        <a:sysClr val="window" lastClr="FFFFFF"/>
                      </a:solidFill>
                      <a:latin typeface="Calibri"/>
                      <a:cs typeface="Arial"/>
                    </a:endParaRPr>
                  </a:p>
                </p:txBody>
              </p:sp>
              <p:sp>
                <p:nvSpPr>
                  <p:cNvPr id="93" name="אליפסה 9"/>
                  <p:cNvSpPr/>
                  <p:nvPr/>
                </p:nvSpPr>
                <p:spPr>
                  <a:xfrm rot="1274300">
                    <a:off x="3112076" y="4886758"/>
                    <a:ext cx="908743" cy="155200"/>
                  </a:xfrm>
                  <a:custGeom>
                    <a:avLst/>
                    <a:gdLst>
                      <a:gd name="connsiteX0" fmla="*/ 0 w 936104"/>
                      <a:gd name="connsiteY0" fmla="*/ 162018 h 324036"/>
                      <a:gd name="connsiteX1" fmla="*/ 468052 w 936104"/>
                      <a:gd name="connsiteY1" fmla="*/ 0 h 324036"/>
                      <a:gd name="connsiteX2" fmla="*/ 936104 w 936104"/>
                      <a:gd name="connsiteY2" fmla="*/ 162018 h 324036"/>
                      <a:gd name="connsiteX3" fmla="*/ 468052 w 936104"/>
                      <a:gd name="connsiteY3" fmla="*/ 324036 h 324036"/>
                      <a:gd name="connsiteX4" fmla="*/ 0 w 936104"/>
                      <a:gd name="connsiteY4" fmla="*/ 162018 h 324036"/>
                      <a:gd name="connsiteX0" fmla="*/ 0 w 1093267"/>
                      <a:gd name="connsiteY0" fmla="*/ 19943 h 569194"/>
                      <a:gd name="connsiteX1" fmla="*/ 625215 w 1093267"/>
                      <a:gd name="connsiteY1" fmla="*/ 229400 h 569194"/>
                      <a:gd name="connsiteX2" fmla="*/ 1093267 w 1093267"/>
                      <a:gd name="connsiteY2" fmla="*/ 391418 h 569194"/>
                      <a:gd name="connsiteX3" fmla="*/ 625215 w 1093267"/>
                      <a:gd name="connsiteY3" fmla="*/ 553436 h 569194"/>
                      <a:gd name="connsiteX4" fmla="*/ 0 w 1093267"/>
                      <a:gd name="connsiteY4" fmla="*/ 19943 h 569194"/>
                      <a:gd name="connsiteX0" fmla="*/ 0 w 1264717"/>
                      <a:gd name="connsiteY0" fmla="*/ 17037 h 550622"/>
                      <a:gd name="connsiteX1" fmla="*/ 625215 w 1264717"/>
                      <a:gd name="connsiteY1" fmla="*/ 226494 h 550622"/>
                      <a:gd name="connsiteX2" fmla="*/ 1264717 w 1264717"/>
                      <a:gd name="connsiteY2" fmla="*/ 59899 h 550622"/>
                      <a:gd name="connsiteX3" fmla="*/ 625215 w 1264717"/>
                      <a:gd name="connsiteY3" fmla="*/ 550530 h 550622"/>
                      <a:gd name="connsiteX4" fmla="*/ 0 w 1264717"/>
                      <a:gd name="connsiteY4" fmla="*/ 17037 h 550622"/>
                      <a:gd name="connsiteX0" fmla="*/ 0 w 1336155"/>
                      <a:gd name="connsiteY0" fmla="*/ 17598 h 551842"/>
                      <a:gd name="connsiteX1" fmla="*/ 625215 w 1336155"/>
                      <a:gd name="connsiteY1" fmla="*/ 227055 h 551842"/>
                      <a:gd name="connsiteX2" fmla="*/ 1336155 w 1336155"/>
                      <a:gd name="connsiteY2" fmla="*/ 131898 h 551842"/>
                      <a:gd name="connsiteX3" fmla="*/ 625215 w 1336155"/>
                      <a:gd name="connsiteY3" fmla="*/ 551091 h 551842"/>
                      <a:gd name="connsiteX4" fmla="*/ 0 w 1336155"/>
                      <a:gd name="connsiteY4" fmla="*/ 17598 h 551842"/>
                      <a:gd name="connsiteX0" fmla="*/ 0 w 1350443"/>
                      <a:gd name="connsiteY0" fmla="*/ 22295 h 470113"/>
                      <a:gd name="connsiteX1" fmla="*/ 639503 w 1350443"/>
                      <a:gd name="connsiteY1" fmla="*/ 146027 h 470113"/>
                      <a:gd name="connsiteX2" fmla="*/ 1350443 w 1350443"/>
                      <a:gd name="connsiteY2" fmla="*/ 50870 h 470113"/>
                      <a:gd name="connsiteX3" fmla="*/ 639503 w 1350443"/>
                      <a:gd name="connsiteY3" fmla="*/ 470063 h 470113"/>
                      <a:gd name="connsiteX4" fmla="*/ 0 w 1350443"/>
                      <a:gd name="connsiteY4" fmla="*/ 22295 h 470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443" h="470113">
                        <a:moveTo>
                          <a:pt x="0" y="22295"/>
                        </a:moveTo>
                        <a:cubicBezTo>
                          <a:pt x="0" y="-67185"/>
                          <a:pt x="414429" y="141265"/>
                          <a:pt x="639503" y="146027"/>
                        </a:cubicBezTo>
                        <a:cubicBezTo>
                          <a:pt x="864577" y="150789"/>
                          <a:pt x="1350443" y="-38610"/>
                          <a:pt x="1350443" y="50870"/>
                        </a:cubicBezTo>
                        <a:cubicBezTo>
                          <a:pt x="1350443" y="140350"/>
                          <a:pt x="864577" y="474825"/>
                          <a:pt x="639503" y="470063"/>
                        </a:cubicBezTo>
                        <a:cubicBezTo>
                          <a:pt x="414429" y="465301"/>
                          <a:pt x="0" y="111775"/>
                          <a:pt x="0" y="222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 kern="0" dirty="0">
                      <a:solidFill>
                        <a:sysClr val="window" lastClr="FFFFFF"/>
                      </a:solidFill>
                      <a:latin typeface="Calibri"/>
                      <a:cs typeface="Arial"/>
                    </a:endParaRPr>
                  </a:p>
                </p:txBody>
              </p:sp>
              <p:sp>
                <p:nvSpPr>
                  <p:cNvPr id="94" name="אליפסה 9"/>
                  <p:cNvSpPr/>
                  <p:nvPr/>
                </p:nvSpPr>
                <p:spPr>
                  <a:xfrm rot="20662807">
                    <a:off x="2877697" y="4878367"/>
                    <a:ext cx="908743" cy="129238"/>
                  </a:xfrm>
                  <a:custGeom>
                    <a:avLst/>
                    <a:gdLst>
                      <a:gd name="connsiteX0" fmla="*/ 0 w 936104"/>
                      <a:gd name="connsiteY0" fmla="*/ 162018 h 324036"/>
                      <a:gd name="connsiteX1" fmla="*/ 468052 w 936104"/>
                      <a:gd name="connsiteY1" fmla="*/ 0 h 324036"/>
                      <a:gd name="connsiteX2" fmla="*/ 936104 w 936104"/>
                      <a:gd name="connsiteY2" fmla="*/ 162018 h 324036"/>
                      <a:gd name="connsiteX3" fmla="*/ 468052 w 936104"/>
                      <a:gd name="connsiteY3" fmla="*/ 324036 h 324036"/>
                      <a:gd name="connsiteX4" fmla="*/ 0 w 936104"/>
                      <a:gd name="connsiteY4" fmla="*/ 162018 h 324036"/>
                      <a:gd name="connsiteX0" fmla="*/ 0 w 1093267"/>
                      <a:gd name="connsiteY0" fmla="*/ 19943 h 569194"/>
                      <a:gd name="connsiteX1" fmla="*/ 625215 w 1093267"/>
                      <a:gd name="connsiteY1" fmla="*/ 229400 h 569194"/>
                      <a:gd name="connsiteX2" fmla="*/ 1093267 w 1093267"/>
                      <a:gd name="connsiteY2" fmla="*/ 391418 h 569194"/>
                      <a:gd name="connsiteX3" fmla="*/ 625215 w 1093267"/>
                      <a:gd name="connsiteY3" fmla="*/ 553436 h 569194"/>
                      <a:gd name="connsiteX4" fmla="*/ 0 w 1093267"/>
                      <a:gd name="connsiteY4" fmla="*/ 19943 h 569194"/>
                      <a:gd name="connsiteX0" fmla="*/ 0 w 1264717"/>
                      <a:gd name="connsiteY0" fmla="*/ 17037 h 550622"/>
                      <a:gd name="connsiteX1" fmla="*/ 625215 w 1264717"/>
                      <a:gd name="connsiteY1" fmla="*/ 226494 h 550622"/>
                      <a:gd name="connsiteX2" fmla="*/ 1264717 w 1264717"/>
                      <a:gd name="connsiteY2" fmla="*/ 59899 h 550622"/>
                      <a:gd name="connsiteX3" fmla="*/ 625215 w 1264717"/>
                      <a:gd name="connsiteY3" fmla="*/ 550530 h 550622"/>
                      <a:gd name="connsiteX4" fmla="*/ 0 w 1264717"/>
                      <a:gd name="connsiteY4" fmla="*/ 17037 h 550622"/>
                      <a:gd name="connsiteX0" fmla="*/ 0 w 1336155"/>
                      <a:gd name="connsiteY0" fmla="*/ 17598 h 551842"/>
                      <a:gd name="connsiteX1" fmla="*/ 625215 w 1336155"/>
                      <a:gd name="connsiteY1" fmla="*/ 227055 h 551842"/>
                      <a:gd name="connsiteX2" fmla="*/ 1336155 w 1336155"/>
                      <a:gd name="connsiteY2" fmla="*/ 131898 h 551842"/>
                      <a:gd name="connsiteX3" fmla="*/ 625215 w 1336155"/>
                      <a:gd name="connsiteY3" fmla="*/ 551091 h 551842"/>
                      <a:gd name="connsiteX4" fmla="*/ 0 w 1336155"/>
                      <a:gd name="connsiteY4" fmla="*/ 17598 h 551842"/>
                      <a:gd name="connsiteX0" fmla="*/ 0 w 1350443"/>
                      <a:gd name="connsiteY0" fmla="*/ 22295 h 470113"/>
                      <a:gd name="connsiteX1" fmla="*/ 639503 w 1350443"/>
                      <a:gd name="connsiteY1" fmla="*/ 146027 h 470113"/>
                      <a:gd name="connsiteX2" fmla="*/ 1350443 w 1350443"/>
                      <a:gd name="connsiteY2" fmla="*/ 50870 h 470113"/>
                      <a:gd name="connsiteX3" fmla="*/ 639503 w 1350443"/>
                      <a:gd name="connsiteY3" fmla="*/ 470063 h 470113"/>
                      <a:gd name="connsiteX4" fmla="*/ 0 w 1350443"/>
                      <a:gd name="connsiteY4" fmla="*/ 22295 h 470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443" h="470113">
                        <a:moveTo>
                          <a:pt x="0" y="22295"/>
                        </a:moveTo>
                        <a:cubicBezTo>
                          <a:pt x="0" y="-67185"/>
                          <a:pt x="414429" y="141265"/>
                          <a:pt x="639503" y="146027"/>
                        </a:cubicBezTo>
                        <a:cubicBezTo>
                          <a:pt x="864577" y="150789"/>
                          <a:pt x="1350443" y="-38610"/>
                          <a:pt x="1350443" y="50870"/>
                        </a:cubicBezTo>
                        <a:cubicBezTo>
                          <a:pt x="1350443" y="140350"/>
                          <a:pt x="864577" y="474825"/>
                          <a:pt x="639503" y="470063"/>
                        </a:cubicBezTo>
                        <a:cubicBezTo>
                          <a:pt x="414429" y="465301"/>
                          <a:pt x="0" y="111775"/>
                          <a:pt x="0" y="222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1" anchor="ctr"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 kern="0" dirty="0">
                      <a:solidFill>
                        <a:sysClr val="window" lastClr="FFFFFF"/>
                      </a:solidFill>
                      <a:latin typeface="Calibri"/>
                      <a:cs typeface="Arial"/>
                    </a:endParaRPr>
                  </a:p>
                </p:txBody>
              </p:sp>
            </p:grpSp>
          </p:grpSp>
          <p:sp>
            <p:nvSpPr>
              <p:cNvPr id="84" name="אליפסה 9"/>
              <p:cNvSpPr/>
              <p:nvPr/>
            </p:nvSpPr>
            <p:spPr>
              <a:xfrm rot="827086">
                <a:off x="2399622" y="4190196"/>
                <a:ext cx="863505" cy="70006"/>
              </a:xfrm>
              <a:custGeom>
                <a:avLst/>
                <a:gdLst>
                  <a:gd name="connsiteX0" fmla="*/ 0 w 936104"/>
                  <a:gd name="connsiteY0" fmla="*/ 162018 h 324036"/>
                  <a:gd name="connsiteX1" fmla="*/ 468052 w 936104"/>
                  <a:gd name="connsiteY1" fmla="*/ 0 h 324036"/>
                  <a:gd name="connsiteX2" fmla="*/ 936104 w 936104"/>
                  <a:gd name="connsiteY2" fmla="*/ 162018 h 324036"/>
                  <a:gd name="connsiteX3" fmla="*/ 468052 w 936104"/>
                  <a:gd name="connsiteY3" fmla="*/ 324036 h 324036"/>
                  <a:gd name="connsiteX4" fmla="*/ 0 w 936104"/>
                  <a:gd name="connsiteY4" fmla="*/ 162018 h 324036"/>
                  <a:gd name="connsiteX0" fmla="*/ 0 w 1093267"/>
                  <a:gd name="connsiteY0" fmla="*/ 19943 h 569194"/>
                  <a:gd name="connsiteX1" fmla="*/ 625215 w 1093267"/>
                  <a:gd name="connsiteY1" fmla="*/ 229400 h 569194"/>
                  <a:gd name="connsiteX2" fmla="*/ 1093267 w 1093267"/>
                  <a:gd name="connsiteY2" fmla="*/ 391418 h 569194"/>
                  <a:gd name="connsiteX3" fmla="*/ 625215 w 1093267"/>
                  <a:gd name="connsiteY3" fmla="*/ 553436 h 569194"/>
                  <a:gd name="connsiteX4" fmla="*/ 0 w 1093267"/>
                  <a:gd name="connsiteY4" fmla="*/ 19943 h 569194"/>
                  <a:gd name="connsiteX0" fmla="*/ 0 w 1264717"/>
                  <a:gd name="connsiteY0" fmla="*/ 17037 h 550622"/>
                  <a:gd name="connsiteX1" fmla="*/ 625215 w 1264717"/>
                  <a:gd name="connsiteY1" fmla="*/ 226494 h 550622"/>
                  <a:gd name="connsiteX2" fmla="*/ 1264717 w 1264717"/>
                  <a:gd name="connsiteY2" fmla="*/ 59899 h 550622"/>
                  <a:gd name="connsiteX3" fmla="*/ 625215 w 1264717"/>
                  <a:gd name="connsiteY3" fmla="*/ 550530 h 550622"/>
                  <a:gd name="connsiteX4" fmla="*/ 0 w 1264717"/>
                  <a:gd name="connsiteY4" fmla="*/ 17037 h 550622"/>
                  <a:gd name="connsiteX0" fmla="*/ 0 w 1336155"/>
                  <a:gd name="connsiteY0" fmla="*/ 17598 h 551842"/>
                  <a:gd name="connsiteX1" fmla="*/ 625215 w 1336155"/>
                  <a:gd name="connsiteY1" fmla="*/ 227055 h 551842"/>
                  <a:gd name="connsiteX2" fmla="*/ 1336155 w 1336155"/>
                  <a:gd name="connsiteY2" fmla="*/ 131898 h 551842"/>
                  <a:gd name="connsiteX3" fmla="*/ 625215 w 1336155"/>
                  <a:gd name="connsiteY3" fmla="*/ 551091 h 551842"/>
                  <a:gd name="connsiteX4" fmla="*/ 0 w 1336155"/>
                  <a:gd name="connsiteY4" fmla="*/ 17598 h 551842"/>
                  <a:gd name="connsiteX0" fmla="*/ 0 w 1350443"/>
                  <a:gd name="connsiteY0" fmla="*/ 22295 h 470113"/>
                  <a:gd name="connsiteX1" fmla="*/ 639503 w 1350443"/>
                  <a:gd name="connsiteY1" fmla="*/ 146027 h 470113"/>
                  <a:gd name="connsiteX2" fmla="*/ 1350443 w 1350443"/>
                  <a:gd name="connsiteY2" fmla="*/ 50870 h 470113"/>
                  <a:gd name="connsiteX3" fmla="*/ 639503 w 1350443"/>
                  <a:gd name="connsiteY3" fmla="*/ 470063 h 470113"/>
                  <a:gd name="connsiteX4" fmla="*/ 0 w 1350443"/>
                  <a:gd name="connsiteY4" fmla="*/ 22295 h 47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0443" h="470113">
                    <a:moveTo>
                      <a:pt x="0" y="22295"/>
                    </a:moveTo>
                    <a:cubicBezTo>
                      <a:pt x="0" y="-67185"/>
                      <a:pt x="414429" y="141265"/>
                      <a:pt x="639503" y="146027"/>
                    </a:cubicBezTo>
                    <a:cubicBezTo>
                      <a:pt x="864577" y="150789"/>
                      <a:pt x="1350443" y="-38610"/>
                      <a:pt x="1350443" y="50870"/>
                    </a:cubicBezTo>
                    <a:cubicBezTo>
                      <a:pt x="1350443" y="140350"/>
                      <a:pt x="864577" y="474825"/>
                      <a:pt x="639503" y="470063"/>
                    </a:cubicBezTo>
                    <a:cubicBezTo>
                      <a:pt x="414429" y="465301"/>
                      <a:pt x="0" y="111775"/>
                      <a:pt x="0" y="222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sysClr val="window" lastClr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85" name="אליפסה 9"/>
              <p:cNvSpPr/>
              <p:nvPr/>
            </p:nvSpPr>
            <p:spPr>
              <a:xfrm>
                <a:off x="2574511" y="4263317"/>
                <a:ext cx="806615" cy="87688"/>
              </a:xfrm>
              <a:custGeom>
                <a:avLst/>
                <a:gdLst>
                  <a:gd name="connsiteX0" fmla="*/ 0 w 936104"/>
                  <a:gd name="connsiteY0" fmla="*/ 162018 h 324036"/>
                  <a:gd name="connsiteX1" fmla="*/ 468052 w 936104"/>
                  <a:gd name="connsiteY1" fmla="*/ 0 h 324036"/>
                  <a:gd name="connsiteX2" fmla="*/ 936104 w 936104"/>
                  <a:gd name="connsiteY2" fmla="*/ 162018 h 324036"/>
                  <a:gd name="connsiteX3" fmla="*/ 468052 w 936104"/>
                  <a:gd name="connsiteY3" fmla="*/ 324036 h 324036"/>
                  <a:gd name="connsiteX4" fmla="*/ 0 w 936104"/>
                  <a:gd name="connsiteY4" fmla="*/ 162018 h 324036"/>
                  <a:gd name="connsiteX0" fmla="*/ 0 w 1093267"/>
                  <a:gd name="connsiteY0" fmla="*/ 19943 h 569194"/>
                  <a:gd name="connsiteX1" fmla="*/ 625215 w 1093267"/>
                  <a:gd name="connsiteY1" fmla="*/ 229400 h 569194"/>
                  <a:gd name="connsiteX2" fmla="*/ 1093267 w 1093267"/>
                  <a:gd name="connsiteY2" fmla="*/ 391418 h 569194"/>
                  <a:gd name="connsiteX3" fmla="*/ 625215 w 1093267"/>
                  <a:gd name="connsiteY3" fmla="*/ 553436 h 569194"/>
                  <a:gd name="connsiteX4" fmla="*/ 0 w 1093267"/>
                  <a:gd name="connsiteY4" fmla="*/ 19943 h 569194"/>
                  <a:gd name="connsiteX0" fmla="*/ 0 w 1264717"/>
                  <a:gd name="connsiteY0" fmla="*/ 17037 h 550622"/>
                  <a:gd name="connsiteX1" fmla="*/ 625215 w 1264717"/>
                  <a:gd name="connsiteY1" fmla="*/ 226494 h 550622"/>
                  <a:gd name="connsiteX2" fmla="*/ 1264717 w 1264717"/>
                  <a:gd name="connsiteY2" fmla="*/ 59899 h 550622"/>
                  <a:gd name="connsiteX3" fmla="*/ 625215 w 1264717"/>
                  <a:gd name="connsiteY3" fmla="*/ 550530 h 550622"/>
                  <a:gd name="connsiteX4" fmla="*/ 0 w 1264717"/>
                  <a:gd name="connsiteY4" fmla="*/ 17037 h 550622"/>
                  <a:gd name="connsiteX0" fmla="*/ 0 w 1336155"/>
                  <a:gd name="connsiteY0" fmla="*/ 17598 h 551842"/>
                  <a:gd name="connsiteX1" fmla="*/ 625215 w 1336155"/>
                  <a:gd name="connsiteY1" fmla="*/ 227055 h 551842"/>
                  <a:gd name="connsiteX2" fmla="*/ 1336155 w 1336155"/>
                  <a:gd name="connsiteY2" fmla="*/ 131898 h 551842"/>
                  <a:gd name="connsiteX3" fmla="*/ 625215 w 1336155"/>
                  <a:gd name="connsiteY3" fmla="*/ 551091 h 551842"/>
                  <a:gd name="connsiteX4" fmla="*/ 0 w 1336155"/>
                  <a:gd name="connsiteY4" fmla="*/ 17598 h 551842"/>
                  <a:gd name="connsiteX0" fmla="*/ 0 w 1350443"/>
                  <a:gd name="connsiteY0" fmla="*/ 22295 h 470113"/>
                  <a:gd name="connsiteX1" fmla="*/ 639503 w 1350443"/>
                  <a:gd name="connsiteY1" fmla="*/ 146027 h 470113"/>
                  <a:gd name="connsiteX2" fmla="*/ 1350443 w 1350443"/>
                  <a:gd name="connsiteY2" fmla="*/ 50870 h 470113"/>
                  <a:gd name="connsiteX3" fmla="*/ 639503 w 1350443"/>
                  <a:gd name="connsiteY3" fmla="*/ 470063 h 470113"/>
                  <a:gd name="connsiteX4" fmla="*/ 0 w 1350443"/>
                  <a:gd name="connsiteY4" fmla="*/ 22295 h 47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0443" h="470113">
                    <a:moveTo>
                      <a:pt x="0" y="22295"/>
                    </a:moveTo>
                    <a:cubicBezTo>
                      <a:pt x="0" y="-67185"/>
                      <a:pt x="414429" y="141265"/>
                      <a:pt x="639503" y="146027"/>
                    </a:cubicBezTo>
                    <a:cubicBezTo>
                      <a:pt x="864577" y="150789"/>
                      <a:pt x="1350443" y="-38610"/>
                      <a:pt x="1350443" y="50870"/>
                    </a:cubicBezTo>
                    <a:cubicBezTo>
                      <a:pt x="1350443" y="140350"/>
                      <a:pt x="864577" y="474825"/>
                      <a:pt x="639503" y="470063"/>
                    </a:cubicBezTo>
                    <a:cubicBezTo>
                      <a:pt x="414429" y="465301"/>
                      <a:pt x="0" y="111775"/>
                      <a:pt x="0" y="222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sysClr val="window" lastClr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86" name="אליפסה 9"/>
              <p:cNvSpPr/>
              <p:nvPr/>
            </p:nvSpPr>
            <p:spPr>
              <a:xfrm flipV="1">
                <a:off x="2552022" y="4069934"/>
                <a:ext cx="863505" cy="106665"/>
              </a:xfrm>
              <a:custGeom>
                <a:avLst/>
                <a:gdLst>
                  <a:gd name="connsiteX0" fmla="*/ 0 w 936104"/>
                  <a:gd name="connsiteY0" fmla="*/ 162018 h 324036"/>
                  <a:gd name="connsiteX1" fmla="*/ 468052 w 936104"/>
                  <a:gd name="connsiteY1" fmla="*/ 0 h 324036"/>
                  <a:gd name="connsiteX2" fmla="*/ 936104 w 936104"/>
                  <a:gd name="connsiteY2" fmla="*/ 162018 h 324036"/>
                  <a:gd name="connsiteX3" fmla="*/ 468052 w 936104"/>
                  <a:gd name="connsiteY3" fmla="*/ 324036 h 324036"/>
                  <a:gd name="connsiteX4" fmla="*/ 0 w 936104"/>
                  <a:gd name="connsiteY4" fmla="*/ 162018 h 324036"/>
                  <a:gd name="connsiteX0" fmla="*/ 0 w 1093267"/>
                  <a:gd name="connsiteY0" fmla="*/ 19943 h 569194"/>
                  <a:gd name="connsiteX1" fmla="*/ 625215 w 1093267"/>
                  <a:gd name="connsiteY1" fmla="*/ 229400 h 569194"/>
                  <a:gd name="connsiteX2" fmla="*/ 1093267 w 1093267"/>
                  <a:gd name="connsiteY2" fmla="*/ 391418 h 569194"/>
                  <a:gd name="connsiteX3" fmla="*/ 625215 w 1093267"/>
                  <a:gd name="connsiteY3" fmla="*/ 553436 h 569194"/>
                  <a:gd name="connsiteX4" fmla="*/ 0 w 1093267"/>
                  <a:gd name="connsiteY4" fmla="*/ 19943 h 569194"/>
                  <a:gd name="connsiteX0" fmla="*/ 0 w 1264717"/>
                  <a:gd name="connsiteY0" fmla="*/ 17037 h 550622"/>
                  <a:gd name="connsiteX1" fmla="*/ 625215 w 1264717"/>
                  <a:gd name="connsiteY1" fmla="*/ 226494 h 550622"/>
                  <a:gd name="connsiteX2" fmla="*/ 1264717 w 1264717"/>
                  <a:gd name="connsiteY2" fmla="*/ 59899 h 550622"/>
                  <a:gd name="connsiteX3" fmla="*/ 625215 w 1264717"/>
                  <a:gd name="connsiteY3" fmla="*/ 550530 h 550622"/>
                  <a:gd name="connsiteX4" fmla="*/ 0 w 1264717"/>
                  <a:gd name="connsiteY4" fmla="*/ 17037 h 550622"/>
                  <a:gd name="connsiteX0" fmla="*/ 0 w 1336155"/>
                  <a:gd name="connsiteY0" fmla="*/ 17598 h 551842"/>
                  <a:gd name="connsiteX1" fmla="*/ 625215 w 1336155"/>
                  <a:gd name="connsiteY1" fmla="*/ 227055 h 551842"/>
                  <a:gd name="connsiteX2" fmla="*/ 1336155 w 1336155"/>
                  <a:gd name="connsiteY2" fmla="*/ 131898 h 551842"/>
                  <a:gd name="connsiteX3" fmla="*/ 625215 w 1336155"/>
                  <a:gd name="connsiteY3" fmla="*/ 551091 h 551842"/>
                  <a:gd name="connsiteX4" fmla="*/ 0 w 1336155"/>
                  <a:gd name="connsiteY4" fmla="*/ 17598 h 551842"/>
                  <a:gd name="connsiteX0" fmla="*/ 0 w 1350443"/>
                  <a:gd name="connsiteY0" fmla="*/ 22295 h 470113"/>
                  <a:gd name="connsiteX1" fmla="*/ 639503 w 1350443"/>
                  <a:gd name="connsiteY1" fmla="*/ 146027 h 470113"/>
                  <a:gd name="connsiteX2" fmla="*/ 1350443 w 1350443"/>
                  <a:gd name="connsiteY2" fmla="*/ 50870 h 470113"/>
                  <a:gd name="connsiteX3" fmla="*/ 639503 w 1350443"/>
                  <a:gd name="connsiteY3" fmla="*/ 470063 h 470113"/>
                  <a:gd name="connsiteX4" fmla="*/ 0 w 1350443"/>
                  <a:gd name="connsiteY4" fmla="*/ 22295 h 47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0443" h="470113">
                    <a:moveTo>
                      <a:pt x="0" y="22295"/>
                    </a:moveTo>
                    <a:cubicBezTo>
                      <a:pt x="0" y="-67185"/>
                      <a:pt x="414429" y="141265"/>
                      <a:pt x="639503" y="146027"/>
                    </a:cubicBezTo>
                    <a:cubicBezTo>
                      <a:pt x="864577" y="150789"/>
                      <a:pt x="1350443" y="-38610"/>
                      <a:pt x="1350443" y="50870"/>
                    </a:cubicBezTo>
                    <a:cubicBezTo>
                      <a:pt x="1350443" y="140350"/>
                      <a:pt x="864577" y="474825"/>
                      <a:pt x="639503" y="470063"/>
                    </a:cubicBezTo>
                    <a:cubicBezTo>
                      <a:pt x="414429" y="465301"/>
                      <a:pt x="0" y="111775"/>
                      <a:pt x="0" y="222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sysClr val="window" lastClr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87" name="אליפסה 9"/>
              <p:cNvSpPr/>
              <p:nvPr/>
            </p:nvSpPr>
            <p:spPr>
              <a:xfrm>
                <a:off x="2535738" y="4310900"/>
                <a:ext cx="863505" cy="70006"/>
              </a:xfrm>
              <a:custGeom>
                <a:avLst/>
                <a:gdLst>
                  <a:gd name="connsiteX0" fmla="*/ 0 w 936104"/>
                  <a:gd name="connsiteY0" fmla="*/ 162018 h 324036"/>
                  <a:gd name="connsiteX1" fmla="*/ 468052 w 936104"/>
                  <a:gd name="connsiteY1" fmla="*/ 0 h 324036"/>
                  <a:gd name="connsiteX2" fmla="*/ 936104 w 936104"/>
                  <a:gd name="connsiteY2" fmla="*/ 162018 h 324036"/>
                  <a:gd name="connsiteX3" fmla="*/ 468052 w 936104"/>
                  <a:gd name="connsiteY3" fmla="*/ 324036 h 324036"/>
                  <a:gd name="connsiteX4" fmla="*/ 0 w 936104"/>
                  <a:gd name="connsiteY4" fmla="*/ 162018 h 324036"/>
                  <a:gd name="connsiteX0" fmla="*/ 0 w 1093267"/>
                  <a:gd name="connsiteY0" fmla="*/ 19943 h 569194"/>
                  <a:gd name="connsiteX1" fmla="*/ 625215 w 1093267"/>
                  <a:gd name="connsiteY1" fmla="*/ 229400 h 569194"/>
                  <a:gd name="connsiteX2" fmla="*/ 1093267 w 1093267"/>
                  <a:gd name="connsiteY2" fmla="*/ 391418 h 569194"/>
                  <a:gd name="connsiteX3" fmla="*/ 625215 w 1093267"/>
                  <a:gd name="connsiteY3" fmla="*/ 553436 h 569194"/>
                  <a:gd name="connsiteX4" fmla="*/ 0 w 1093267"/>
                  <a:gd name="connsiteY4" fmla="*/ 19943 h 569194"/>
                  <a:gd name="connsiteX0" fmla="*/ 0 w 1264717"/>
                  <a:gd name="connsiteY0" fmla="*/ 17037 h 550622"/>
                  <a:gd name="connsiteX1" fmla="*/ 625215 w 1264717"/>
                  <a:gd name="connsiteY1" fmla="*/ 226494 h 550622"/>
                  <a:gd name="connsiteX2" fmla="*/ 1264717 w 1264717"/>
                  <a:gd name="connsiteY2" fmla="*/ 59899 h 550622"/>
                  <a:gd name="connsiteX3" fmla="*/ 625215 w 1264717"/>
                  <a:gd name="connsiteY3" fmla="*/ 550530 h 550622"/>
                  <a:gd name="connsiteX4" fmla="*/ 0 w 1264717"/>
                  <a:gd name="connsiteY4" fmla="*/ 17037 h 550622"/>
                  <a:gd name="connsiteX0" fmla="*/ 0 w 1336155"/>
                  <a:gd name="connsiteY0" fmla="*/ 17598 h 551842"/>
                  <a:gd name="connsiteX1" fmla="*/ 625215 w 1336155"/>
                  <a:gd name="connsiteY1" fmla="*/ 227055 h 551842"/>
                  <a:gd name="connsiteX2" fmla="*/ 1336155 w 1336155"/>
                  <a:gd name="connsiteY2" fmla="*/ 131898 h 551842"/>
                  <a:gd name="connsiteX3" fmla="*/ 625215 w 1336155"/>
                  <a:gd name="connsiteY3" fmla="*/ 551091 h 551842"/>
                  <a:gd name="connsiteX4" fmla="*/ 0 w 1336155"/>
                  <a:gd name="connsiteY4" fmla="*/ 17598 h 551842"/>
                  <a:gd name="connsiteX0" fmla="*/ 0 w 1350443"/>
                  <a:gd name="connsiteY0" fmla="*/ 22295 h 470113"/>
                  <a:gd name="connsiteX1" fmla="*/ 639503 w 1350443"/>
                  <a:gd name="connsiteY1" fmla="*/ 146027 h 470113"/>
                  <a:gd name="connsiteX2" fmla="*/ 1350443 w 1350443"/>
                  <a:gd name="connsiteY2" fmla="*/ 50870 h 470113"/>
                  <a:gd name="connsiteX3" fmla="*/ 639503 w 1350443"/>
                  <a:gd name="connsiteY3" fmla="*/ 470063 h 470113"/>
                  <a:gd name="connsiteX4" fmla="*/ 0 w 1350443"/>
                  <a:gd name="connsiteY4" fmla="*/ 22295 h 47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0443" h="470113">
                    <a:moveTo>
                      <a:pt x="0" y="22295"/>
                    </a:moveTo>
                    <a:cubicBezTo>
                      <a:pt x="0" y="-67185"/>
                      <a:pt x="414429" y="141265"/>
                      <a:pt x="639503" y="146027"/>
                    </a:cubicBezTo>
                    <a:cubicBezTo>
                      <a:pt x="864577" y="150789"/>
                      <a:pt x="1350443" y="-38610"/>
                      <a:pt x="1350443" y="50870"/>
                    </a:cubicBezTo>
                    <a:cubicBezTo>
                      <a:pt x="1350443" y="140350"/>
                      <a:pt x="864577" y="474825"/>
                      <a:pt x="639503" y="470063"/>
                    </a:cubicBezTo>
                    <a:cubicBezTo>
                      <a:pt x="414429" y="465301"/>
                      <a:pt x="0" y="111775"/>
                      <a:pt x="0" y="222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sysClr val="window" lastClr="FFFFFF"/>
                  </a:solidFill>
                  <a:latin typeface="Calibri"/>
                  <a:cs typeface="Arial"/>
                </a:endParaRPr>
              </a:p>
            </p:txBody>
          </p:sp>
        </p:grpSp>
      </p:grpSp>
      <p:sp>
        <p:nvSpPr>
          <p:cNvPr id="96" name="Rectangle 3"/>
          <p:cNvSpPr/>
          <p:nvPr/>
        </p:nvSpPr>
        <p:spPr>
          <a:xfrm>
            <a:off x="231775" y="365125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500063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765175"/>
            <a:ext cx="8429625" cy="42481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الطفرات عبارة عن تغيير بتسلسل القواعد في </a:t>
            </a:r>
            <a:r>
              <a:rPr lang="ar-JO" dirty="0" err="1" smtClean="0">
                <a:solidFill>
                  <a:prstClr val="black"/>
                </a:solidFill>
              </a:rPr>
              <a:t>ال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الناتج من </a:t>
            </a:r>
            <a:r>
              <a:rPr lang="ar-JO" dirty="0" err="1" smtClean="0">
                <a:solidFill>
                  <a:prstClr val="black"/>
                </a:solidFill>
              </a:rPr>
              <a:t>اخطاء</a:t>
            </a:r>
            <a:r>
              <a:rPr lang="ar-JO" dirty="0" smtClean="0">
                <a:solidFill>
                  <a:prstClr val="black"/>
                </a:solidFill>
              </a:rPr>
              <a:t> في المضاعفة , وخاصة من نشاط  </a:t>
            </a:r>
            <a:r>
              <a:rPr lang="ar-JO" dirty="0" err="1" smtClean="0">
                <a:solidFill>
                  <a:prstClr val="black"/>
                </a:solidFill>
              </a:rPr>
              <a:t>مطفرات</a:t>
            </a:r>
            <a:r>
              <a:rPr lang="ar-JO" dirty="0" smtClean="0">
                <a:solidFill>
                  <a:prstClr val="black"/>
                </a:solidFill>
              </a:rPr>
              <a:t> ( مواد كيميائية </a:t>
            </a:r>
            <a:r>
              <a:rPr lang="ar-JO" dirty="0" err="1" smtClean="0">
                <a:solidFill>
                  <a:prstClr val="black"/>
                </a:solidFill>
              </a:rPr>
              <a:t>وانواع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اشعة</a:t>
            </a:r>
            <a:r>
              <a:rPr lang="ar-JO" dirty="0" smtClean="0">
                <a:solidFill>
                  <a:prstClr val="black"/>
                </a:solidFill>
              </a:rPr>
              <a:t> خاصة ) . 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يمكن تمييز نوعين من الطفرات الموضعية </a:t>
            </a:r>
            <a:r>
              <a:rPr lang="ar-JO" dirty="0" err="1" smtClean="0">
                <a:solidFill>
                  <a:schemeClr val="tx1"/>
                </a:solidFill>
              </a:rPr>
              <a:t>والكروموسومية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ar-JO" dirty="0" smtClean="0">
                <a:solidFill>
                  <a:schemeClr val="tx1"/>
                </a:solidFill>
              </a:rPr>
              <a:t>طفرات موضعية من نوع استبدال قاعدة يمكن أن تنعكس بتغيير حامض </a:t>
            </a:r>
            <a:r>
              <a:rPr lang="ar-JO" dirty="0" err="1" smtClean="0">
                <a:solidFill>
                  <a:schemeClr val="tx1"/>
                </a:solidFill>
              </a:rPr>
              <a:t>اميني</a:t>
            </a:r>
            <a:r>
              <a:rPr lang="ar-JO" dirty="0" smtClean="0">
                <a:solidFill>
                  <a:schemeClr val="tx1"/>
                </a:solidFill>
              </a:rPr>
              <a:t> واحد في الزلال ,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تغيير طوله ,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انها</a:t>
            </a:r>
            <a:r>
              <a:rPr lang="ar-JO" dirty="0" smtClean="0">
                <a:solidFill>
                  <a:schemeClr val="tx1"/>
                </a:solidFill>
              </a:rPr>
              <a:t> لا تنعكس في الزلال . 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تؤدي طفرات موضعية من نوع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قاعدة أو حذفها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تغيير في تسلسل الحوامض </a:t>
            </a:r>
            <a:r>
              <a:rPr lang="ar-JO" dirty="0" err="1" smtClean="0">
                <a:solidFill>
                  <a:schemeClr val="tx1"/>
                </a:solidFill>
              </a:rPr>
              <a:t>الامينية</a:t>
            </a:r>
            <a:r>
              <a:rPr lang="ar-JO" dirty="0" smtClean="0">
                <a:solidFill>
                  <a:schemeClr val="tx1"/>
                </a:solidFill>
              </a:rPr>
              <a:t> من مكان </a:t>
            </a:r>
            <a:r>
              <a:rPr lang="ar-JO" dirty="0" err="1" smtClean="0">
                <a:solidFill>
                  <a:schemeClr val="tx1"/>
                </a:solidFill>
              </a:rPr>
              <a:t>الطفره</a:t>
            </a:r>
            <a:r>
              <a:rPr lang="ar-JO" dirty="0" smtClean="0">
                <a:solidFill>
                  <a:schemeClr val="tx1"/>
                </a:solidFill>
              </a:rPr>
              <a:t> وصاعداً . </a:t>
            </a: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الطفرات : تلخيص مرحلي </a:t>
            </a:r>
            <a:endParaRPr lang="he-IL" sz="1800" b="1" dirty="0">
              <a:solidFill>
                <a:srgbClr val="FF6600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72250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A0196-4A7C-47AA-ADF3-D2E744C72ECD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500063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275" y="692150"/>
            <a:ext cx="8429625" cy="453548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الطفرات في خلايا الجسم يمكن </a:t>
            </a:r>
            <a:r>
              <a:rPr lang="ar-JO" dirty="0" err="1" smtClean="0">
                <a:solidFill>
                  <a:schemeClr val="tx1"/>
                </a:solidFill>
              </a:rPr>
              <a:t>ان</a:t>
            </a:r>
            <a:r>
              <a:rPr lang="ar-JO" dirty="0" smtClean="0">
                <a:solidFill>
                  <a:schemeClr val="tx1"/>
                </a:solidFill>
              </a:rPr>
              <a:t> تنعكس موضعياً في الخلايا التي حدثت فيها وفي الخلايا الناتجة عنها ولكن طفرات في الخلايا التناسلية قد تنعكس في </a:t>
            </a:r>
            <a:r>
              <a:rPr lang="ar-JO" dirty="0" err="1" smtClean="0">
                <a:solidFill>
                  <a:schemeClr val="tx1"/>
                </a:solidFill>
              </a:rPr>
              <a:t>الاجيال</a:t>
            </a:r>
            <a:r>
              <a:rPr lang="ar-JO" dirty="0" smtClean="0">
                <a:solidFill>
                  <a:schemeClr val="tx1"/>
                </a:solidFill>
              </a:rPr>
              <a:t> القادمة 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اخطاء</a:t>
            </a:r>
            <a:r>
              <a:rPr lang="ar-JO" dirty="0" smtClean="0">
                <a:solidFill>
                  <a:schemeClr val="tx1"/>
                </a:solidFill>
              </a:rPr>
              <a:t> في النسخ قد تتسبب في </a:t>
            </a:r>
            <a:r>
              <a:rPr lang="ar-JO" dirty="0" err="1" smtClean="0">
                <a:solidFill>
                  <a:schemeClr val="tx1"/>
                </a:solidFill>
              </a:rPr>
              <a:t>انتاج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زلاليات</a:t>
            </a:r>
            <a:r>
              <a:rPr lang="ar-JO" dirty="0" smtClean="0">
                <a:solidFill>
                  <a:schemeClr val="tx1"/>
                </a:solidFill>
              </a:rPr>
              <a:t> فيها خلل مؤقتاً فقط , وليس </a:t>
            </a:r>
            <a:r>
              <a:rPr lang="ar-JO" dirty="0" err="1" smtClean="0">
                <a:solidFill>
                  <a:schemeClr val="tx1"/>
                </a:solidFill>
              </a:rPr>
              <a:t>كالاخطاء</a:t>
            </a:r>
            <a:r>
              <a:rPr lang="ar-JO" dirty="0" smtClean="0">
                <a:solidFill>
                  <a:schemeClr val="tx1"/>
                </a:solidFill>
              </a:rPr>
              <a:t> في المضاعفة التي تتسبب بطفرات ثابتة </a:t>
            </a:r>
            <a:r>
              <a:rPr lang="ar-JO" dirty="0" err="1" smtClean="0">
                <a:solidFill>
                  <a:schemeClr val="tx1"/>
                </a:solidFill>
              </a:rPr>
              <a:t>وانتاج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زلاليات</a:t>
            </a:r>
            <a:r>
              <a:rPr lang="ar-JO" dirty="0" smtClean="0">
                <a:solidFill>
                  <a:schemeClr val="tx1"/>
                </a:solidFill>
              </a:rPr>
              <a:t> فيها خلل بشكل دائم 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معظم الطفرات تضر بأداء الخلية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الكائن الحي الكامل  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على فترات متباعدة تحدث طفرات قد تُحسِّن </a:t>
            </a:r>
            <a:r>
              <a:rPr lang="ar-JO" dirty="0" err="1" smtClean="0">
                <a:solidFill>
                  <a:schemeClr val="tx1"/>
                </a:solidFill>
              </a:rPr>
              <a:t>ملاءمة</a:t>
            </a:r>
            <a:r>
              <a:rPr lang="ar-JO" dirty="0" smtClean="0">
                <a:solidFill>
                  <a:schemeClr val="tx1"/>
                </a:solidFill>
              </a:rPr>
              <a:t> الكائن الحي لبيت التنمية </a:t>
            </a:r>
            <a:r>
              <a:rPr lang="he-IL" dirty="0" smtClean="0">
                <a:solidFill>
                  <a:prstClr val="black"/>
                </a:solidFill>
              </a:rPr>
              <a:t>.</a:t>
            </a: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ar-JO" dirty="0" smtClean="0">
                <a:solidFill>
                  <a:prstClr val="black"/>
                </a:solidFill>
              </a:rPr>
              <a:t>للطفرات </a:t>
            </a:r>
            <a:r>
              <a:rPr lang="ar-JO" dirty="0" err="1" smtClean="0">
                <a:solidFill>
                  <a:prstClr val="black"/>
                </a:solidFill>
              </a:rPr>
              <a:t>اهمية</a:t>
            </a:r>
            <a:r>
              <a:rPr lang="ar-JO" dirty="0" smtClean="0">
                <a:solidFill>
                  <a:prstClr val="black"/>
                </a:solidFill>
              </a:rPr>
              <a:t> من الدرجة </a:t>
            </a:r>
            <a:r>
              <a:rPr lang="ar-JO" dirty="0" err="1" smtClean="0">
                <a:solidFill>
                  <a:prstClr val="black"/>
                </a:solidFill>
              </a:rPr>
              <a:t>الاولى</a:t>
            </a:r>
            <a:r>
              <a:rPr lang="ar-JO" dirty="0" smtClean="0">
                <a:solidFill>
                  <a:prstClr val="black"/>
                </a:solidFill>
              </a:rPr>
              <a:t> في عملية النشوء والتطور </a:t>
            </a:r>
            <a:r>
              <a:rPr lang="ar-JO" dirty="0" err="1" smtClean="0">
                <a:solidFill>
                  <a:prstClr val="black"/>
                </a:solidFill>
              </a:rPr>
              <a:t>لانها</a:t>
            </a:r>
            <a:r>
              <a:rPr lang="ar-JO" dirty="0" smtClean="0">
                <a:solidFill>
                  <a:prstClr val="black"/>
                </a:solidFill>
              </a:rPr>
              <a:t> مصدر لتنوع المادة الوراثية . </a:t>
            </a: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طفرات 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: 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تلخيص مرحلي – بقية </a:t>
            </a:r>
            <a:endParaRPr lang="he-IL" sz="1800" b="1" dirty="0">
              <a:solidFill>
                <a:srgbClr val="FF6600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72250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8852A-38CE-4037-85E0-5446169982C0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4998" name="מלבן 1"/>
          <p:cNvSpPr>
            <a:spLocks noChangeArrowheads="1"/>
          </p:cNvSpPr>
          <p:nvPr/>
        </p:nvSpPr>
        <p:spPr bwMode="auto">
          <a:xfrm>
            <a:off x="827088" y="6021388"/>
            <a:ext cx="789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b="1" dirty="0" smtClean="0">
                <a:solidFill>
                  <a:srgbClr val="FF6600"/>
                </a:solidFill>
              </a:rPr>
              <a:t>لاحقاً</a:t>
            </a:r>
            <a:r>
              <a:rPr lang="he-IL" b="1" dirty="0" smtClean="0">
                <a:solidFill>
                  <a:srgbClr val="FF6600"/>
                </a:solidFill>
              </a:rPr>
              <a:t>:</a:t>
            </a:r>
            <a:endParaRPr lang="he-IL" b="1" dirty="0">
              <a:solidFill>
                <a:srgbClr val="FF6600"/>
              </a:solidFill>
            </a:endParaRPr>
          </a:p>
          <a:p>
            <a:r>
              <a:rPr lang="ar-JO" b="1" dirty="0" smtClean="0">
                <a:solidFill>
                  <a:srgbClr val="FF6600"/>
                </a:solidFill>
              </a:rPr>
              <a:t>الجزء الثاني – تأثير الطفرات على مسارات تركيب حيوية . </a:t>
            </a:r>
            <a:endParaRPr lang="he-IL" b="1" dirty="0">
              <a:solidFill>
                <a:srgbClr val="FF6600"/>
              </a:solidFill>
            </a:endParaRPr>
          </a:p>
        </p:txBody>
      </p:sp>
      <p:sp>
        <p:nvSpPr>
          <p:cNvPr id="84999" name="מלבן 1"/>
          <p:cNvSpPr>
            <a:spLocks noChangeArrowheads="1"/>
          </p:cNvSpPr>
          <p:nvPr/>
        </p:nvSpPr>
        <p:spPr bwMode="auto">
          <a:xfrm>
            <a:off x="295275" y="5300663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b="1" dirty="0" smtClean="0">
                <a:solidFill>
                  <a:srgbClr val="1F497D"/>
                </a:solidFill>
              </a:rPr>
              <a:t>مصطلحات </a:t>
            </a:r>
            <a:r>
              <a:rPr lang="he-IL" b="1" dirty="0" smtClean="0">
                <a:solidFill>
                  <a:srgbClr val="1F497D"/>
                </a:solidFill>
              </a:rPr>
              <a:t> (</a:t>
            </a:r>
            <a:r>
              <a:rPr lang="ar-JO" b="1" dirty="0" smtClean="0">
                <a:solidFill>
                  <a:srgbClr val="1F497D"/>
                </a:solidFill>
              </a:rPr>
              <a:t>من المنهاج</a:t>
            </a:r>
            <a:r>
              <a:rPr lang="he-IL" b="1" dirty="0" smtClean="0">
                <a:solidFill>
                  <a:srgbClr val="1F497D"/>
                </a:solidFill>
              </a:rPr>
              <a:t>): </a:t>
            </a:r>
            <a:r>
              <a:rPr lang="ar-JO" dirty="0" smtClean="0"/>
              <a:t>طفرات موضعية , طفرات </a:t>
            </a:r>
            <a:r>
              <a:rPr lang="ar-JO" dirty="0" err="1" smtClean="0"/>
              <a:t>كروموسومية</a:t>
            </a:r>
            <a:r>
              <a:rPr lang="ar-JO" dirty="0" smtClean="0"/>
              <a:t> , طفرات عشوائية , مواد </a:t>
            </a:r>
            <a:r>
              <a:rPr lang="ar-JO" dirty="0" err="1" smtClean="0"/>
              <a:t>مطفرة</a:t>
            </a:r>
            <a:r>
              <a:rPr lang="ar-JO" dirty="0" smtClean="0"/>
              <a:t> , تدخين , </a:t>
            </a:r>
            <a:r>
              <a:rPr lang="ar-JO" dirty="0" err="1" smtClean="0"/>
              <a:t>اشعة</a:t>
            </a:r>
            <a:r>
              <a:rPr lang="he-IL" dirty="0" smtClean="0"/>
              <a:t> </a:t>
            </a:r>
            <a:r>
              <a:rPr lang="en-US" dirty="0"/>
              <a:t>UV</a:t>
            </a:r>
            <a:r>
              <a:rPr lang="he-IL" dirty="0"/>
              <a:t> , </a:t>
            </a:r>
            <a:r>
              <a:rPr lang="ar-JO" dirty="0" err="1" smtClean="0"/>
              <a:t>اشعة</a:t>
            </a:r>
            <a:r>
              <a:rPr lang="he-IL" dirty="0" smtClean="0"/>
              <a:t> </a:t>
            </a:r>
            <a:r>
              <a:rPr lang="en-US" dirty="0"/>
              <a:t>X</a:t>
            </a:r>
            <a:r>
              <a:rPr lang="he-I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63" y="544513"/>
            <a:ext cx="8183562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err="1" smtClean="0"/>
              <a:t>احدى</a:t>
            </a:r>
            <a:r>
              <a:rPr lang="ar-JO" dirty="0" smtClean="0"/>
              <a:t> الطرق المركزية لبحث </a:t>
            </a:r>
            <a:r>
              <a:rPr lang="ar-JO" dirty="0" err="1" smtClean="0"/>
              <a:t>اداء</a:t>
            </a:r>
            <a:r>
              <a:rPr lang="ar-JO" dirty="0" smtClean="0"/>
              <a:t> جين خاص هي ” بطريقة الرفض ” بمساعدة استحداث طفرة في </a:t>
            </a:r>
            <a:r>
              <a:rPr lang="ar-JO" dirty="0" err="1" smtClean="0"/>
              <a:t>الجين</a:t>
            </a:r>
            <a:r>
              <a:rPr lang="ar-JO" dirty="0" smtClean="0"/>
              <a:t> المفحوص بمساعدة مسببات طفرات , وفحص الخلل الذي يطرأ على </a:t>
            </a:r>
            <a:r>
              <a:rPr lang="ar-JO" dirty="0" err="1" smtClean="0"/>
              <a:t>اداء</a:t>
            </a:r>
            <a:r>
              <a:rPr lang="ar-JO" dirty="0" smtClean="0"/>
              <a:t> الكائن الحي . وكان الباحثون </a:t>
            </a:r>
            <a:r>
              <a:rPr lang="ar-JO" dirty="0" err="1" smtClean="0"/>
              <a:t>بيدل</a:t>
            </a:r>
            <a:r>
              <a:rPr lang="ar-JO" dirty="0" smtClean="0"/>
              <a:t> </a:t>
            </a:r>
            <a:r>
              <a:rPr lang="ar-JO" dirty="0" err="1" smtClean="0"/>
              <a:t>وتاتوم</a:t>
            </a:r>
            <a:r>
              <a:rPr lang="ar-JO" dirty="0" smtClean="0"/>
              <a:t> , الحائزان على جائزة نوبل للعام 1958 من طلائع الباحثين الذي استخدموا هذه الطريقة في بحثهم عن فطر </a:t>
            </a:r>
            <a:r>
              <a:rPr lang="ar-JO" dirty="0" err="1" smtClean="0"/>
              <a:t>النيوروسبورا</a:t>
            </a:r>
            <a:r>
              <a:rPr lang="ar-JO" dirty="0" smtClean="0"/>
              <a:t> </a:t>
            </a:r>
            <a:endParaRPr lang="he-IL" dirty="0"/>
          </a:p>
          <a:p>
            <a:pPr>
              <a:defRPr/>
            </a:pPr>
            <a:endParaRPr lang="he-IL" dirty="0"/>
          </a:p>
          <a:p>
            <a:pPr>
              <a:defRPr/>
            </a:pPr>
            <a:r>
              <a:rPr lang="ar-JO" dirty="0" smtClean="0"/>
              <a:t>فطر </a:t>
            </a:r>
            <a:r>
              <a:rPr lang="ar-JO" dirty="0" err="1" smtClean="0"/>
              <a:t>النيوروسبورا</a:t>
            </a:r>
            <a:r>
              <a:rPr lang="ar-JO" dirty="0" smtClean="0"/>
              <a:t> هو فطر عفن ذو خيوط برتقالية – وردية , يمكن تواجده على خبز قديم </a:t>
            </a:r>
            <a:r>
              <a:rPr lang="ar-JO" dirty="0" err="1" smtClean="0"/>
              <a:t>احياناً</a:t>
            </a:r>
            <a:r>
              <a:rPr lang="ar-JO" dirty="0" smtClean="0"/>
              <a:t> , ويمكن تنمية الفطر في المختبر </a:t>
            </a:r>
            <a:r>
              <a:rPr lang="he-IL" dirty="0" smtClean="0"/>
              <a:t>.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8602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الجزء الثاني : الطفرات </a:t>
            </a:r>
            <a:r>
              <a:rPr lang="ar-JO" sz="1800" b="1" dirty="0" err="1" smtClean="0">
                <a:solidFill>
                  <a:srgbClr val="FF6600"/>
                </a:solidFill>
              </a:rPr>
              <a:t>كاداة</a:t>
            </a:r>
            <a:r>
              <a:rPr lang="ar-JO" sz="1800" b="1" dirty="0" smtClean="0">
                <a:solidFill>
                  <a:srgbClr val="FF6600"/>
                </a:solidFill>
              </a:rPr>
              <a:t> بحث ( بحث مسار التركيب الحيوي في فطر </a:t>
            </a:r>
            <a:r>
              <a:rPr lang="ar-JO" sz="1800" b="1" dirty="0" err="1" smtClean="0">
                <a:solidFill>
                  <a:srgbClr val="FF6600"/>
                </a:solidFill>
              </a:rPr>
              <a:t>النيوروسبورا</a:t>
            </a:r>
            <a:r>
              <a:rPr lang="ar-JO" sz="1800" b="1" dirty="0" smtClean="0">
                <a:solidFill>
                  <a:srgbClr val="FF6600"/>
                </a:solidFill>
              </a:rPr>
              <a:t> )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D24C0-6711-4929-9FAB-7CFE7B572840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86022" name="קבוצה 1"/>
          <p:cNvGrpSpPr>
            <a:grpSpLocks/>
          </p:cNvGrpSpPr>
          <p:nvPr/>
        </p:nvGrpSpPr>
        <p:grpSpPr bwMode="auto">
          <a:xfrm>
            <a:off x="1601788" y="2916238"/>
            <a:ext cx="5475287" cy="3544887"/>
            <a:chOff x="1601788" y="2708275"/>
            <a:chExt cx="5475287" cy="3546103"/>
          </a:xfrm>
        </p:grpSpPr>
        <p:pic>
          <p:nvPicPr>
            <p:cNvPr id="8602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88" y="2708275"/>
              <a:ext cx="5475287" cy="322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092450" y="5885952"/>
              <a:ext cx="1416050" cy="36842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b="1" dirty="0" err="1" smtClean="0">
                  <a:solidFill>
                    <a:srgbClr val="FFC000"/>
                  </a:solidFill>
                </a:rPr>
                <a:t>النيوروسبورا</a:t>
              </a:r>
              <a:endParaRPr lang="he-IL" b="1" dirty="0">
                <a:solidFill>
                  <a:srgbClr val="FFC000"/>
                </a:solidFill>
              </a:endParaRPr>
            </a:p>
          </p:txBody>
        </p:sp>
        <p:cxnSp>
          <p:nvCxnSpPr>
            <p:cNvPr id="3" name="מחבר חץ ישר 2"/>
            <p:cNvCxnSpPr/>
            <p:nvPr/>
          </p:nvCxnSpPr>
          <p:spPr>
            <a:xfrm flipV="1">
              <a:off x="3708400" y="5299964"/>
              <a:ext cx="0" cy="62886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חץ ישר 28"/>
            <p:cNvCxnSpPr/>
            <p:nvPr/>
          </p:nvCxnSpPr>
          <p:spPr>
            <a:xfrm flipV="1">
              <a:off x="4067175" y="3573759"/>
              <a:ext cx="1657350" cy="235507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3" name="מלבן 8"/>
          <p:cNvSpPr>
            <a:spLocks noChangeArrowheads="1"/>
          </p:cNvSpPr>
          <p:nvPr/>
        </p:nvSpPr>
        <p:spPr bwMode="auto">
          <a:xfrm>
            <a:off x="6446838" y="6048375"/>
            <a:ext cx="646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1100">
                <a:solidFill>
                  <a:srgbClr val="000000"/>
                </a:solidFill>
              </a:rPr>
              <a:t>אורה בר</a:t>
            </a:r>
            <a:endParaRPr lang="he-IL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25" y="500063"/>
            <a:ext cx="8183563" cy="258532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>
                <a:solidFill>
                  <a:prstClr val="black"/>
                </a:solidFill>
              </a:rPr>
              <a:t>من اجل تنمية </a:t>
            </a:r>
            <a:r>
              <a:rPr lang="ar-JO" dirty="0" err="1" smtClean="0">
                <a:solidFill>
                  <a:prstClr val="black"/>
                </a:solidFill>
              </a:rPr>
              <a:t>النيوروسبورا</a:t>
            </a:r>
            <a:r>
              <a:rPr lang="ar-JO" dirty="0" smtClean="0">
                <a:solidFill>
                  <a:prstClr val="black"/>
                </a:solidFill>
              </a:rPr>
              <a:t> , يكفي تنميتها على وسط غذائي فقير يحتوي على </a:t>
            </a:r>
          </a:p>
          <a:p>
            <a:pPr>
              <a:defRPr/>
            </a:pPr>
            <a:r>
              <a:rPr lang="ar-JO" dirty="0" smtClean="0">
                <a:solidFill>
                  <a:prstClr val="black"/>
                </a:solidFill>
              </a:rPr>
              <a:t>محلول </a:t>
            </a:r>
            <a:r>
              <a:rPr lang="ar-JO" dirty="0" err="1" smtClean="0">
                <a:solidFill>
                  <a:prstClr val="black"/>
                </a:solidFill>
              </a:rPr>
              <a:t>املاح</a:t>
            </a:r>
            <a:r>
              <a:rPr lang="ar-JO" dirty="0" smtClean="0">
                <a:solidFill>
                  <a:prstClr val="black"/>
                </a:solidFill>
              </a:rPr>
              <a:t> , سكر كمصدر للكربون والطاقة  وفيتامين  واحد : </a:t>
            </a:r>
            <a:r>
              <a:rPr lang="ar-JO" dirty="0" err="1" smtClean="0">
                <a:solidFill>
                  <a:prstClr val="black"/>
                </a:solidFill>
              </a:rPr>
              <a:t>بيوتين</a:t>
            </a:r>
            <a:r>
              <a:rPr lang="ar-JO" dirty="0" smtClean="0">
                <a:solidFill>
                  <a:prstClr val="black"/>
                </a:solidFill>
              </a:rPr>
              <a:t> .</a:t>
            </a:r>
            <a:endParaRPr lang="he-I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</a:rPr>
              <a:t>                    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</a:rPr>
              <a:t>                        </a:t>
            </a:r>
          </a:p>
          <a:p>
            <a:pPr>
              <a:defRPr/>
            </a:pPr>
            <a:endParaRPr lang="he-IL" u="sng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</a:rPr>
              <a:t>               </a:t>
            </a:r>
            <a:r>
              <a:rPr lang="ar-JO" u="sng" dirty="0" smtClean="0">
                <a:solidFill>
                  <a:prstClr val="black"/>
                </a:solidFill>
              </a:rPr>
              <a:t>تبادل المواد (</a:t>
            </a:r>
            <a:r>
              <a:rPr lang="ar-JO" u="sng" dirty="0" err="1" smtClean="0">
                <a:solidFill>
                  <a:prstClr val="black"/>
                </a:solidFill>
              </a:rPr>
              <a:t>الايض</a:t>
            </a:r>
            <a:r>
              <a:rPr lang="ar-JO" u="sng" dirty="0" smtClean="0">
                <a:solidFill>
                  <a:prstClr val="black"/>
                </a:solidFill>
              </a:rPr>
              <a:t>) في خلايا الفطر </a:t>
            </a:r>
            <a:endParaRPr lang="he-IL" u="sng" dirty="0">
              <a:solidFill>
                <a:prstClr val="black"/>
              </a:solidFill>
            </a:endParaRPr>
          </a:p>
          <a:p>
            <a:pPr>
              <a:defRPr/>
            </a:pPr>
            <a:endParaRPr lang="he-IL" u="sng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8704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البحث عن مسار التركيب الحيوي في فطر </a:t>
            </a:r>
            <a:r>
              <a:rPr lang="ar-JO" sz="1800" b="1" dirty="0" err="1" smtClean="0">
                <a:solidFill>
                  <a:srgbClr val="FF6600"/>
                </a:solidFill>
              </a:rPr>
              <a:t>النيوروسبورا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7C6CF-1DCD-4DC3-97DA-47225AD26C30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87046" name="קבוצה 17"/>
          <p:cNvGrpSpPr>
            <a:grpSpLocks/>
          </p:cNvGrpSpPr>
          <p:nvPr/>
        </p:nvGrpSpPr>
        <p:grpSpPr bwMode="auto">
          <a:xfrm>
            <a:off x="350838" y="2349500"/>
            <a:ext cx="8328025" cy="3128268"/>
            <a:chOff x="218446" y="3355408"/>
            <a:chExt cx="8327977" cy="3128119"/>
          </a:xfrm>
        </p:grpSpPr>
        <p:sp>
          <p:nvSpPr>
            <p:cNvPr id="8" name="TextBox 7"/>
            <p:cNvSpPr txBox="1"/>
            <p:nvPr/>
          </p:nvSpPr>
          <p:spPr>
            <a:xfrm>
              <a:off x="5301592" y="3355408"/>
              <a:ext cx="1298568" cy="33812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JO" sz="1600" dirty="0" smtClean="0">
                  <a:solidFill>
                    <a:prstClr val="black"/>
                  </a:solidFill>
                </a:rPr>
                <a:t>سكر</a:t>
              </a:r>
              <a:endParaRPr lang="he-IL" sz="16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2427" y="5387311"/>
              <a:ext cx="2893996" cy="107716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u="sng" dirty="0" smtClean="0">
                  <a:solidFill>
                    <a:srgbClr val="FF6600"/>
                  </a:solidFill>
                </a:rPr>
                <a:t>يُستغل </a:t>
              </a:r>
              <a:r>
                <a:rPr lang="ar-JO" sz="1600" u="sng" dirty="0" err="1" smtClean="0">
                  <a:solidFill>
                    <a:srgbClr val="FF6600"/>
                  </a:solidFill>
                </a:rPr>
                <a:t>لانتاج</a:t>
              </a:r>
              <a:r>
                <a:rPr lang="ar-JO" sz="1600" u="sng" dirty="0" smtClean="0">
                  <a:solidFill>
                    <a:srgbClr val="FF6600"/>
                  </a:solidFill>
                </a:rPr>
                <a:t> طاقة في عملية التنفس الخلوي </a:t>
              </a:r>
              <a:endParaRPr lang="he-IL" sz="1600" u="sng" dirty="0">
                <a:solidFill>
                  <a:srgbClr val="FF6600"/>
                </a:solidFill>
              </a:endParaRPr>
            </a:p>
            <a:p>
              <a:pPr>
                <a:defRPr/>
              </a:pPr>
              <a:r>
                <a:rPr lang="ar-JO" sz="1600" dirty="0" smtClean="0">
                  <a:solidFill>
                    <a:prstClr val="black"/>
                  </a:solidFill>
                </a:rPr>
                <a:t>الطاقة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المتحرره</a:t>
              </a:r>
              <a:r>
                <a:rPr lang="ar-JO" sz="1600" dirty="0" smtClean="0">
                  <a:solidFill>
                    <a:prstClr val="black"/>
                  </a:solidFill>
                </a:rPr>
                <a:t> من تحليل السكر تستغل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لانتاج</a:t>
              </a:r>
              <a:r>
                <a:rPr lang="ar-JO" sz="1600" dirty="0" smtClean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ATP</a:t>
              </a:r>
              <a:endParaRPr lang="he-IL" sz="16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9978" y="5406360"/>
              <a:ext cx="4452912" cy="107716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u="sng" dirty="0" smtClean="0">
                  <a:solidFill>
                    <a:srgbClr val="FF6600"/>
                  </a:solidFill>
                </a:rPr>
                <a:t>يستغل للنمو (لبناء خلايا)</a:t>
              </a:r>
              <a:endParaRPr lang="he-IL" sz="1600" u="sng" dirty="0">
                <a:solidFill>
                  <a:srgbClr val="FF6600"/>
                </a:solidFill>
              </a:endParaRPr>
            </a:p>
            <a:p>
              <a:pPr>
                <a:defRPr/>
              </a:pPr>
              <a:r>
                <a:rPr lang="ar-JO" sz="1600" dirty="0" err="1" smtClean="0">
                  <a:solidFill>
                    <a:prstClr val="black"/>
                  </a:solidFill>
                </a:rPr>
                <a:t>انتاج</a:t>
              </a:r>
              <a:r>
                <a:rPr lang="ar-JO" sz="1600" dirty="0" smtClean="0">
                  <a:solidFill>
                    <a:prstClr val="black"/>
                  </a:solidFill>
                </a:rPr>
                <a:t> مواد مختلفة مثل حوامض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امينية</a:t>
              </a:r>
              <a:r>
                <a:rPr lang="ar-JO" sz="1600" dirty="0" smtClean="0">
                  <a:solidFill>
                    <a:prstClr val="black"/>
                  </a:solidFill>
                </a:rPr>
                <a:t> , دهنيات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وكربوهيدرات</a:t>
              </a:r>
              <a:r>
                <a:rPr lang="ar-JO" sz="1600" dirty="0" smtClean="0">
                  <a:solidFill>
                    <a:prstClr val="black"/>
                  </a:solidFill>
                </a:rPr>
                <a:t>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اخرى</a:t>
              </a:r>
              <a:r>
                <a:rPr lang="ar-JO" sz="1600" dirty="0" smtClean="0">
                  <a:solidFill>
                    <a:prstClr val="black"/>
                  </a:solidFill>
                </a:rPr>
                <a:t> تستعمل لبناء خلايا الفطر وأداء عملها , المواد المختلفة تنتج بسلسلة من التفاعلات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الانزيمية</a:t>
              </a:r>
              <a:r>
                <a:rPr lang="ar-JO" sz="1600" dirty="0" smtClean="0">
                  <a:solidFill>
                    <a:prstClr val="black"/>
                  </a:solidFill>
                </a:rPr>
                <a:t>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المسماه</a:t>
              </a:r>
              <a:r>
                <a:rPr lang="ar-JO" sz="1600" dirty="0" smtClean="0">
                  <a:solidFill>
                    <a:prstClr val="black"/>
                  </a:solidFill>
                </a:rPr>
                <a:t> </a:t>
              </a:r>
              <a:r>
                <a:rPr lang="ar-JO" sz="1600" dirty="0" smtClean="0">
                  <a:solidFill>
                    <a:srgbClr val="FF6600"/>
                  </a:solidFill>
                </a:rPr>
                <a:t>مسارات التركيب الحيوي.</a:t>
              </a:r>
              <a:endParaRPr lang="he-IL" sz="1600" dirty="0">
                <a:solidFill>
                  <a:srgbClr val="FF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3208" y="3899895"/>
              <a:ext cx="4208439" cy="5847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dirty="0" err="1" smtClean="0">
                  <a:solidFill>
                    <a:prstClr val="black"/>
                  </a:solidFill>
                </a:rPr>
                <a:t>الاملاح</a:t>
              </a:r>
              <a:r>
                <a:rPr lang="ar-JO" sz="1600" dirty="0" smtClean="0">
                  <a:solidFill>
                    <a:prstClr val="black"/>
                  </a:solidFill>
                </a:rPr>
                <a:t> تزود مواد غير موجودة في السكر مثل النيتروجين , الضروري لبناء الحوامض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الامينية</a:t>
              </a:r>
              <a:r>
                <a:rPr lang="ar-JO" sz="1600" dirty="0" smtClean="0">
                  <a:solidFill>
                    <a:prstClr val="black"/>
                  </a:solidFill>
                </a:rPr>
                <a:t> .</a:t>
              </a:r>
              <a:endParaRPr lang="he-IL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446" y="4544389"/>
              <a:ext cx="4216376" cy="5847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sz="1600" dirty="0" smtClean="0">
                  <a:solidFill>
                    <a:prstClr val="black"/>
                  </a:solidFill>
                </a:rPr>
                <a:t>الفيتامين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بيوتين</a:t>
              </a:r>
              <a:r>
                <a:rPr lang="ar-JO" sz="1600" dirty="0" smtClean="0">
                  <a:solidFill>
                    <a:prstClr val="black"/>
                  </a:solidFill>
                </a:rPr>
                <a:t> ضروري للنشاط السليم لعدة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انزيمات</a:t>
              </a:r>
              <a:r>
                <a:rPr lang="ar-JO" sz="1600" dirty="0" smtClean="0">
                  <a:solidFill>
                    <a:prstClr val="black"/>
                  </a:solidFill>
                </a:rPr>
                <a:t> هامه (مرافق </a:t>
              </a:r>
              <a:r>
                <a:rPr lang="ar-JO" sz="1600" dirty="0" err="1" smtClean="0">
                  <a:solidFill>
                    <a:prstClr val="black"/>
                  </a:solidFill>
                </a:rPr>
                <a:t>انزيم</a:t>
              </a:r>
              <a:r>
                <a:rPr lang="ar-JO" sz="1600" dirty="0" smtClean="0">
                  <a:solidFill>
                    <a:prstClr val="black"/>
                  </a:solidFill>
                </a:rPr>
                <a:t> ) </a:t>
              </a:r>
              <a:endParaRPr lang="he-IL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חץ למטה 12"/>
            <p:cNvSpPr/>
            <p:nvPr/>
          </p:nvSpPr>
          <p:spPr>
            <a:xfrm>
              <a:off x="6269961" y="3774488"/>
              <a:ext cx="330198" cy="15271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4" name="חץ למטה 13"/>
            <p:cNvSpPr/>
            <p:nvPr/>
          </p:nvSpPr>
          <p:spPr>
            <a:xfrm>
              <a:off x="5301592" y="3774488"/>
              <a:ext cx="241299" cy="16128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7" name="חץ ימינה 16"/>
            <p:cNvSpPr/>
            <p:nvPr/>
          </p:nvSpPr>
          <p:spPr>
            <a:xfrm>
              <a:off x="4431647" y="4193568"/>
              <a:ext cx="869945" cy="114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19" name="חץ ימינה 18"/>
            <p:cNvSpPr/>
            <p:nvPr/>
          </p:nvSpPr>
          <p:spPr>
            <a:xfrm>
              <a:off x="4434822" y="4719006"/>
              <a:ext cx="871532" cy="114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  <p:pic>
        <p:nvPicPr>
          <p:cNvPr id="8704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4738"/>
            <a:ext cx="2057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450850"/>
            <a:ext cx="8183562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بحث </a:t>
            </a:r>
            <a:r>
              <a:rPr lang="ar-JO" dirty="0" err="1" smtClean="0"/>
              <a:t>بيدل</a:t>
            </a:r>
            <a:r>
              <a:rPr lang="ar-JO" dirty="0" smtClean="0"/>
              <a:t> </a:t>
            </a:r>
            <a:r>
              <a:rPr lang="ar-JO" dirty="0" err="1" smtClean="0"/>
              <a:t>وتاتوم</a:t>
            </a:r>
            <a:r>
              <a:rPr lang="ar-JO" dirty="0" smtClean="0"/>
              <a:t> مسار التركيب الحيوي </a:t>
            </a:r>
            <a:r>
              <a:rPr lang="ar-JO" dirty="0" err="1" smtClean="0"/>
              <a:t>لانتاج</a:t>
            </a:r>
            <a:r>
              <a:rPr lang="ar-JO" dirty="0" smtClean="0"/>
              <a:t> </a:t>
            </a:r>
            <a:r>
              <a:rPr lang="ar-JO" dirty="0" smtClean="0">
                <a:solidFill>
                  <a:srgbClr val="FF6600"/>
                </a:solidFill>
              </a:rPr>
              <a:t>الحامض </a:t>
            </a:r>
            <a:r>
              <a:rPr lang="ar-JO" dirty="0" err="1" smtClean="0">
                <a:solidFill>
                  <a:srgbClr val="FF6600"/>
                </a:solidFill>
              </a:rPr>
              <a:t>الاميني</a:t>
            </a:r>
            <a:r>
              <a:rPr lang="ar-JO" dirty="0" smtClean="0">
                <a:solidFill>
                  <a:srgbClr val="FF6600"/>
                </a:solidFill>
              </a:rPr>
              <a:t> </a:t>
            </a:r>
            <a:r>
              <a:rPr lang="ar-JO" dirty="0" err="1" smtClean="0">
                <a:solidFill>
                  <a:srgbClr val="FF6600"/>
                </a:solidFill>
              </a:rPr>
              <a:t>ارجنين</a:t>
            </a:r>
            <a:r>
              <a:rPr lang="ar-JO" dirty="0" smtClean="0">
                <a:solidFill>
                  <a:srgbClr val="FF6600"/>
                </a:solidFill>
              </a:rPr>
              <a:t> </a:t>
            </a:r>
            <a:r>
              <a:rPr lang="he-IL" dirty="0" smtClean="0">
                <a:solidFill>
                  <a:srgbClr val="FF6600"/>
                </a:solidFill>
              </a:rPr>
              <a:t>.</a:t>
            </a:r>
            <a:endParaRPr lang="he-IL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ar-JO" dirty="0" smtClean="0"/>
              <a:t>يستطيع الصنف البري من الفطر </a:t>
            </a:r>
            <a:r>
              <a:rPr lang="ar-JO" dirty="0" err="1" smtClean="0"/>
              <a:t>ان</a:t>
            </a:r>
            <a:r>
              <a:rPr lang="ar-JO" dirty="0" smtClean="0"/>
              <a:t> ينمو على وسط غذائي فقير لا يحتوي على </a:t>
            </a:r>
            <a:r>
              <a:rPr lang="ar-JO" dirty="0" err="1" smtClean="0"/>
              <a:t>الارجنين</a:t>
            </a:r>
            <a:r>
              <a:rPr lang="ar-JO" dirty="0" smtClean="0"/>
              <a:t> , وهو ينتجه بنفسه .</a:t>
            </a:r>
            <a:endParaRPr lang="he-IL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ar-JO" dirty="0" smtClean="0"/>
              <a:t>وقد استحدث</a:t>
            </a:r>
            <a:r>
              <a:rPr lang="ar-JO" dirty="0" smtClean="0">
                <a:solidFill>
                  <a:srgbClr val="FF6600"/>
                </a:solidFill>
              </a:rPr>
              <a:t> الباحثون </a:t>
            </a:r>
            <a:r>
              <a:rPr lang="ar-JO" dirty="0" smtClean="0"/>
              <a:t>طفرات على الفطر من خلال تعريضه </a:t>
            </a:r>
            <a:r>
              <a:rPr lang="ar-JO" dirty="0" err="1" smtClean="0"/>
              <a:t>لاشعة</a:t>
            </a:r>
            <a:r>
              <a:rPr lang="ar-JO" dirty="0" smtClean="0"/>
              <a:t> </a:t>
            </a:r>
            <a:r>
              <a:rPr lang="en-US" dirty="0" smtClean="0"/>
              <a:t>X</a:t>
            </a:r>
            <a:r>
              <a:rPr lang="he-IL" dirty="0"/>
              <a:t>, </a:t>
            </a:r>
            <a:r>
              <a:rPr lang="ar-JO" dirty="0" smtClean="0"/>
              <a:t>وبحثوا بين </a:t>
            </a:r>
            <a:r>
              <a:rPr lang="ar-JO" dirty="0" err="1" smtClean="0"/>
              <a:t>ابواغ</a:t>
            </a:r>
            <a:r>
              <a:rPr lang="ar-JO" dirty="0" smtClean="0"/>
              <a:t> </a:t>
            </a:r>
            <a:r>
              <a:rPr lang="he-IL" dirty="0" smtClean="0"/>
              <a:t>(</a:t>
            </a:r>
            <a:r>
              <a:rPr lang="ar-JO" dirty="0" err="1" smtClean="0"/>
              <a:t>اجسام</a:t>
            </a:r>
            <a:r>
              <a:rPr lang="ar-JO" dirty="0" smtClean="0"/>
              <a:t> التكاثر</a:t>
            </a:r>
            <a:r>
              <a:rPr lang="he-IL" dirty="0" smtClean="0"/>
              <a:t>) </a:t>
            </a:r>
            <a:r>
              <a:rPr lang="ar-JO" dirty="0" smtClean="0"/>
              <a:t>الفطر عن </a:t>
            </a:r>
            <a:r>
              <a:rPr lang="ar-JO" dirty="0" err="1" smtClean="0"/>
              <a:t>أبواغ</a:t>
            </a:r>
            <a:r>
              <a:rPr lang="ar-JO" dirty="0" smtClean="0"/>
              <a:t> تضرر فيها مسار التركيب الحيوي </a:t>
            </a:r>
            <a:r>
              <a:rPr lang="ar-JO" dirty="0" err="1" smtClean="0"/>
              <a:t>لانتاج</a:t>
            </a:r>
            <a:r>
              <a:rPr lang="ar-JO" dirty="0" smtClean="0"/>
              <a:t> </a:t>
            </a:r>
            <a:r>
              <a:rPr lang="ar-JO" dirty="0" err="1" smtClean="0"/>
              <a:t>الارجنين</a:t>
            </a:r>
            <a:r>
              <a:rPr lang="ar-JO" dirty="0" smtClean="0"/>
              <a:t> </a:t>
            </a:r>
            <a:r>
              <a:rPr lang="he-IL" dirty="0" smtClean="0"/>
              <a:t>(</a:t>
            </a:r>
            <a:r>
              <a:rPr lang="en-US" dirty="0" smtClean="0"/>
              <a:t>A</a:t>
            </a:r>
            <a:r>
              <a:rPr lang="he-IL" dirty="0" smtClean="0"/>
              <a:t>) </a:t>
            </a:r>
            <a:r>
              <a:rPr lang="ar-JO" dirty="0" smtClean="0"/>
              <a:t>بسبب الطفرة .</a:t>
            </a:r>
            <a:r>
              <a:rPr lang="he-IL" dirty="0" smtClean="0"/>
              <a:t>, </a:t>
            </a:r>
            <a:r>
              <a:rPr lang="ar-JO" dirty="0" smtClean="0"/>
              <a:t>لذلك ليس باستطاعة </a:t>
            </a:r>
            <a:r>
              <a:rPr lang="ar-JO" dirty="0" err="1" smtClean="0"/>
              <a:t>الابواغ</a:t>
            </a:r>
            <a:r>
              <a:rPr lang="ar-JO" dirty="0" smtClean="0"/>
              <a:t> النمو على وسط فقير </a:t>
            </a:r>
            <a:r>
              <a:rPr lang="ar-JO" dirty="0" err="1" smtClean="0"/>
              <a:t>الا</a:t>
            </a:r>
            <a:r>
              <a:rPr lang="ar-JO" dirty="0" smtClean="0"/>
              <a:t> </a:t>
            </a:r>
            <a:r>
              <a:rPr lang="ar-JO" dirty="0" err="1" smtClean="0"/>
              <a:t>اذا</a:t>
            </a:r>
            <a:r>
              <a:rPr lang="ar-JO" dirty="0" smtClean="0"/>
              <a:t> </a:t>
            </a:r>
            <a:r>
              <a:rPr lang="ar-JO" dirty="0" err="1" smtClean="0"/>
              <a:t>اضيف</a:t>
            </a:r>
            <a:r>
              <a:rPr lang="ar-JO" dirty="0" smtClean="0"/>
              <a:t> هذا الحامض </a:t>
            </a:r>
            <a:r>
              <a:rPr lang="ar-JO" dirty="0" err="1" smtClean="0"/>
              <a:t>الاميني</a:t>
            </a:r>
            <a:r>
              <a:rPr lang="ar-JO" dirty="0" smtClean="0"/>
              <a:t> وسنقوم </a:t>
            </a:r>
            <a:r>
              <a:rPr lang="ar-JO" dirty="0" err="1" smtClean="0"/>
              <a:t>باطلاق</a:t>
            </a:r>
            <a:r>
              <a:rPr lang="ar-JO" dirty="0" smtClean="0"/>
              <a:t> اسم </a:t>
            </a:r>
            <a:r>
              <a:rPr lang="he-IL" dirty="0" smtClean="0"/>
              <a:t> </a:t>
            </a:r>
            <a:r>
              <a:rPr lang="ar-JO" dirty="0" smtClean="0">
                <a:solidFill>
                  <a:schemeClr val="accent3"/>
                </a:solidFill>
              </a:rPr>
              <a:t>سلالات </a:t>
            </a:r>
            <a:r>
              <a:rPr lang="ar-JO" dirty="0" err="1" smtClean="0">
                <a:solidFill>
                  <a:schemeClr val="accent3"/>
                </a:solidFill>
              </a:rPr>
              <a:t>طافرة</a:t>
            </a:r>
            <a:r>
              <a:rPr lang="ar-JO" dirty="0" smtClean="0">
                <a:solidFill>
                  <a:schemeClr val="accent3"/>
                </a:solidFill>
              </a:rPr>
              <a:t> </a:t>
            </a:r>
            <a:r>
              <a:rPr lang="ar-JO" dirty="0" smtClean="0"/>
              <a:t>على هذا النوع خلال الدرس لاحقاً </a:t>
            </a:r>
            <a:r>
              <a:rPr lang="he-IL" dirty="0" smtClean="0">
                <a:solidFill>
                  <a:srgbClr val="1F497D"/>
                </a:solidFill>
              </a:rPr>
              <a:t>.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8806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البحث عن مسار التركيب الحيوي في فطر </a:t>
            </a:r>
            <a:r>
              <a:rPr lang="ar-JO" sz="1800" b="1" dirty="0" err="1" smtClean="0">
                <a:solidFill>
                  <a:srgbClr val="FF6600"/>
                </a:solidFill>
              </a:rPr>
              <a:t>النيوروبورا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9C439-4AF9-4BA7-86D2-DE1063C79474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688975" y="5151438"/>
            <a:ext cx="787400" cy="33855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kern="0" dirty="0" smtClean="0">
                <a:solidFill>
                  <a:prstClr val="black"/>
                </a:solidFill>
              </a:rPr>
              <a:t>يوجد نمو</a:t>
            </a:r>
            <a:endParaRPr lang="he-IL" sz="1600" kern="0" dirty="0">
              <a:solidFill>
                <a:prstClr val="black"/>
              </a:solidFill>
            </a:endParaRPr>
          </a:p>
        </p:txBody>
      </p:sp>
      <p:grpSp>
        <p:nvGrpSpPr>
          <p:cNvPr id="88071" name="קבוצה 64"/>
          <p:cNvGrpSpPr>
            <a:grpSpLocks/>
          </p:cNvGrpSpPr>
          <p:nvPr/>
        </p:nvGrpSpPr>
        <p:grpSpPr bwMode="auto">
          <a:xfrm>
            <a:off x="1289050" y="2659063"/>
            <a:ext cx="7035800" cy="4053621"/>
            <a:chOff x="1288652" y="2532755"/>
            <a:chExt cx="7035764" cy="4053560"/>
          </a:xfrm>
        </p:grpSpPr>
        <p:grpSp>
          <p:nvGrpSpPr>
            <p:cNvPr id="88074" name="קבוצה 2"/>
            <p:cNvGrpSpPr>
              <a:grpSpLocks/>
            </p:cNvGrpSpPr>
            <p:nvPr/>
          </p:nvGrpSpPr>
          <p:grpSpPr bwMode="auto">
            <a:xfrm>
              <a:off x="1469626" y="2570854"/>
              <a:ext cx="6764303" cy="3394242"/>
              <a:chOff x="3227164" y="1774406"/>
              <a:chExt cx="6764303" cy="3394242"/>
            </a:xfrm>
          </p:grpSpPr>
          <p:sp>
            <p:nvSpPr>
              <p:cNvPr id="9" name="ברק 8"/>
              <p:cNvSpPr/>
              <p:nvPr/>
            </p:nvSpPr>
            <p:spPr>
              <a:xfrm rot="20538450">
                <a:off x="3227164" y="1774406"/>
                <a:ext cx="431798" cy="647690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10" name="ברק 9"/>
              <p:cNvSpPr/>
              <p:nvPr/>
            </p:nvSpPr>
            <p:spPr>
              <a:xfrm rot="4127910">
                <a:off x="4216174" y="1690266"/>
                <a:ext cx="431794" cy="647697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11" name="ברק 10"/>
              <p:cNvSpPr/>
              <p:nvPr/>
            </p:nvSpPr>
            <p:spPr>
              <a:xfrm rot="4541957">
                <a:off x="4317773" y="1964900"/>
                <a:ext cx="431794" cy="647697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76820" y="3174560"/>
                <a:ext cx="2735249" cy="64632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JO" dirty="0" smtClean="0"/>
                  <a:t>استحداث طفرات بطريقة </a:t>
                </a:r>
                <a:r>
                  <a:rPr lang="ar-JO" dirty="0" err="1" smtClean="0"/>
                  <a:t>الاشعاع</a:t>
                </a:r>
                <a:r>
                  <a:rPr lang="he-IL" dirty="0" smtClean="0"/>
                  <a:t> </a:t>
                </a:r>
                <a:r>
                  <a:rPr lang="en-US" dirty="0"/>
                  <a:t>X</a:t>
                </a:r>
                <a:endParaRPr lang="he-IL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92623" y="4522327"/>
                <a:ext cx="3598844" cy="64632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JO" dirty="0" smtClean="0"/>
                  <a:t>تحديد </a:t>
                </a:r>
                <a:r>
                  <a:rPr lang="ar-JO" dirty="0" err="1" smtClean="0"/>
                  <a:t>الطوافر</a:t>
                </a:r>
                <a:r>
                  <a:rPr lang="ar-JO" dirty="0" smtClean="0"/>
                  <a:t> التي لا تستطيع النمو على وسط فقير </a:t>
                </a:r>
                <a:r>
                  <a:rPr lang="ar-JO" dirty="0" err="1" smtClean="0"/>
                  <a:t>الا</a:t>
                </a:r>
                <a:r>
                  <a:rPr lang="ar-JO" dirty="0" smtClean="0"/>
                  <a:t> </a:t>
                </a:r>
                <a:r>
                  <a:rPr lang="ar-JO" dirty="0" err="1" smtClean="0"/>
                  <a:t>اذا</a:t>
                </a:r>
                <a:r>
                  <a:rPr lang="ar-JO" dirty="0" smtClean="0"/>
                  <a:t> </a:t>
                </a:r>
                <a:r>
                  <a:rPr lang="ar-JO" dirty="0" err="1" smtClean="0"/>
                  <a:t>اضيف</a:t>
                </a:r>
                <a:r>
                  <a:rPr lang="ar-JO" dirty="0" smtClean="0"/>
                  <a:t> لها الحامض </a:t>
                </a:r>
                <a:r>
                  <a:rPr lang="ar-JO" dirty="0" err="1" smtClean="0"/>
                  <a:t>الاميني</a:t>
                </a:r>
                <a:r>
                  <a:rPr lang="ar-JO" dirty="0" smtClean="0"/>
                  <a:t> </a:t>
                </a:r>
                <a:r>
                  <a:rPr lang="ar-JO" dirty="0" err="1" smtClean="0"/>
                  <a:t>ارجنين</a:t>
                </a:r>
                <a:r>
                  <a:rPr lang="ar-JO" dirty="0" smtClean="0"/>
                  <a:t> </a:t>
                </a:r>
                <a:endParaRPr lang="he-IL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779427" y="2751827"/>
              <a:ext cx="4544989" cy="646321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JO" dirty="0" smtClean="0"/>
                <a:t>الصنف البري </a:t>
              </a:r>
              <a:r>
                <a:rPr lang="ar-JO" dirty="0" err="1" smtClean="0"/>
                <a:t>للطفر</a:t>
              </a:r>
              <a:r>
                <a:rPr lang="ar-JO" dirty="0" smtClean="0"/>
                <a:t> يمكن </a:t>
              </a:r>
              <a:r>
                <a:rPr lang="ar-JO" dirty="0" err="1" smtClean="0"/>
                <a:t>ان</a:t>
              </a:r>
              <a:r>
                <a:rPr lang="ar-JO" dirty="0" smtClean="0"/>
                <a:t> ينمو على وسط فقير ويبني </a:t>
              </a:r>
              <a:r>
                <a:rPr lang="ar-JO" dirty="0" err="1" smtClean="0"/>
                <a:t>الارجنين</a:t>
              </a:r>
              <a:r>
                <a:rPr lang="ar-JO" dirty="0" smtClean="0"/>
                <a:t> (ومواد </a:t>
              </a:r>
              <a:r>
                <a:rPr lang="ar-JO" dirty="0" err="1" smtClean="0"/>
                <a:t>اخرى</a:t>
              </a:r>
              <a:r>
                <a:rPr lang="he-IL" dirty="0" smtClean="0"/>
                <a:t>)</a:t>
              </a:r>
              <a:r>
                <a:rPr lang="ar-JO" dirty="0" smtClean="0"/>
                <a:t> بنفسه </a:t>
              </a:r>
              <a:endParaRPr lang="he-IL" dirty="0"/>
            </a:p>
          </p:txBody>
        </p:sp>
        <p:grpSp>
          <p:nvGrpSpPr>
            <p:cNvPr id="88076" name="קבוצה 28"/>
            <p:cNvGrpSpPr>
              <a:grpSpLocks/>
            </p:cNvGrpSpPr>
            <p:nvPr/>
          </p:nvGrpSpPr>
          <p:grpSpPr bwMode="auto">
            <a:xfrm>
              <a:off x="1802999" y="2532755"/>
              <a:ext cx="787396" cy="2005717"/>
              <a:chOff x="168698" y="2447868"/>
              <a:chExt cx="1109292" cy="2874910"/>
            </a:xfrm>
          </p:grpSpPr>
          <p:grpSp>
            <p:nvGrpSpPr>
              <p:cNvPr id="88114" name="קבוצה 11"/>
              <p:cNvGrpSpPr>
                <a:grpSpLocks/>
              </p:cNvGrpSpPr>
              <p:nvPr/>
            </p:nvGrpSpPr>
            <p:grpSpPr bwMode="auto">
              <a:xfrm>
                <a:off x="168698" y="2447868"/>
                <a:ext cx="1109292" cy="2874910"/>
                <a:chOff x="4239370" y="1792705"/>
                <a:chExt cx="1109217" cy="2874533"/>
              </a:xfrm>
            </p:grpSpPr>
            <p:grpSp>
              <p:nvGrpSpPr>
                <p:cNvPr id="88128" name="קבוצה 6"/>
                <p:cNvGrpSpPr>
                  <a:grpSpLocks/>
                </p:cNvGrpSpPr>
                <p:nvPr/>
              </p:nvGrpSpPr>
              <p:grpSpPr bwMode="auto">
                <a:xfrm>
                  <a:off x="4361656" y="1792705"/>
                  <a:ext cx="869891" cy="2644429"/>
                  <a:chOff x="3995936" y="2548768"/>
                  <a:chExt cx="869891" cy="2644429"/>
                </a:xfrm>
              </p:grpSpPr>
              <p:grpSp>
                <p:nvGrpSpPr>
                  <p:cNvPr id="88130" name="קבוצה 2"/>
                  <p:cNvGrpSpPr>
                    <a:grpSpLocks/>
                  </p:cNvGrpSpPr>
                  <p:nvPr/>
                </p:nvGrpSpPr>
                <p:grpSpPr bwMode="auto">
                  <a:xfrm>
                    <a:off x="4001621" y="2601148"/>
                    <a:ext cx="864206" cy="2592049"/>
                    <a:chOff x="5868144" y="1917072"/>
                    <a:chExt cx="864206" cy="2592049"/>
                  </a:xfrm>
                </p:grpSpPr>
                <p:sp>
                  <p:nvSpPr>
                    <p:cNvPr id="62" name="פחית 61"/>
                    <p:cNvSpPr/>
                    <p:nvPr/>
                  </p:nvSpPr>
                  <p:spPr>
                    <a:xfrm>
                      <a:off x="5921316" y="1917019"/>
                      <a:ext cx="811785" cy="2591365"/>
                    </a:xfrm>
                    <a:prstGeom prst="can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/>
                    </a:p>
                  </p:txBody>
                </p:sp>
                <p:sp>
                  <p:nvSpPr>
                    <p:cNvPr id="64" name="פחית 63"/>
                    <p:cNvSpPr/>
                    <p:nvPr/>
                  </p:nvSpPr>
                  <p:spPr>
                    <a:xfrm>
                      <a:off x="5868144" y="2897652"/>
                      <a:ext cx="852854" cy="1611469"/>
                    </a:xfrm>
                    <a:prstGeom prst="can">
                      <a:avLst/>
                    </a:prstGeom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  <a:alpha val="82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/>
                    </a:p>
                  </p:txBody>
                </p:sp>
              </p:grpSp>
              <p:sp>
                <p:nvSpPr>
                  <p:cNvPr id="61" name="טבעת 60"/>
                  <p:cNvSpPr/>
                  <p:nvPr/>
                </p:nvSpPr>
                <p:spPr>
                  <a:xfrm>
                    <a:off x="3995936" y="2548768"/>
                    <a:ext cx="869781" cy="360040"/>
                  </a:xfrm>
                  <a:prstGeom prst="donu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 bwMode="auto">
                <a:xfrm>
                  <a:off x="4239370" y="3476296"/>
                  <a:ext cx="1109217" cy="119094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ar-JO" sz="1600" kern="0" dirty="0" smtClean="0">
                      <a:solidFill>
                        <a:prstClr val="black"/>
                      </a:solidFill>
                    </a:rPr>
                    <a:t>وسط غذائي فقير</a:t>
                  </a:r>
                  <a:endParaRPr lang="he-IL" sz="1600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8115" name="קבוצה 21"/>
              <p:cNvGrpSpPr>
                <a:grpSpLocks/>
              </p:cNvGrpSpPr>
              <p:nvPr/>
            </p:nvGrpSpPr>
            <p:grpSpPr bwMode="auto">
              <a:xfrm rot="-4004964">
                <a:off x="385873" y="3159675"/>
                <a:ext cx="657026" cy="787603"/>
                <a:chOff x="3330856" y="4542492"/>
                <a:chExt cx="657026" cy="787603"/>
              </a:xfrm>
            </p:grpSpPr>
            <p:grpSp>
              <p:nvGrpSpPr>
                <p:cNvPr id="88116" name="קבוצה 16"/>
                <p:cNvGrpSpPr>
                  <a:grpSpLocks/>
                </p:cNvGrpSpPr>
                <p:nvPr/>
              </p:nvGrpSpPr>
              <p:grpSpPr bwMode="auto">
                <a:xfrm>
                  <a:off x="3330856" y="4542492"/>
                  <a:ext cx="458623" cy="659616"/>
                  <a:chOff x="3330856" y="4542491"/>
                  <a:chExt cx="1186322" cy="1210392"/>
                </a:xfrm>
              </p:grpSpPr>
              <p:sp>
                <p:nvSpPr>
                  <p:cNvPr id="16" name="מלבן מעוגל 15"/>
                  <p:cNvSpPr/>
                  <p:nvPr/>
                </p:nvSpPr>
                <p:spPr>
                  <a:xfrm>
                    <a:off x="4118067" y="4385992"/>
                    <a:ext cx="317835" cy="107522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18" name="מלבן מעוגל 15"/>
                  <p:cNvSpPr/>
                  <p:nvPr/>
                </p:nvSpPr>
                <p:spPr>
                  <a:xfrm>
                    <a:off x="3926892" y="4988412"/>
                    <a:ext cx="394353" cy="632004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19" name="מלבן מעוגל 15"/>
                  <p:cNvSpPr/>
                  <p:nvPr/>
                </p:nvSpPr>
                <p:spPr>
                  <a:xfrm>
                    <a:off x="3824342" y="4660692"/>
                    <a:ext cx="400237" cy="828992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0" name="מלבן מעוגל 15"/>
                  <p:cNvSpPr/>
                  <p:nvPr/>
                </p:nvSpPr>
                <p:spPr>
                  <a:xfrm rot="15909485">
                    <a:off x="4044020" y="4564575"/>
                    <a:ext cx="184678" cy="771047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1" name="מלבן מעוגל 15"/>
                  <p:cNvSpPr/>
                  <p:nvPr/>
                </p:nvSpPr>
                <p:spPr>
                  <a:xfrm rot="17669755">
                    <a:off x="3784495" y="4401306"/>
                    <a:ext cx="262651" cy="1265454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</p:grpSp>
            <p:grpSp>
              <p:nvGrpSpPr>
                <p:cNvPr id="88117" name="קבוצה 22"/>
                <p:cNvGrpSpPr>
                  <a:grpSpLocks/>
                </p:cNvGrpSpPr>
                <p:nvPr/>
              </p:nvGrpSpPr>
              <p:grpSpPr bwMode="auto">
                <a:xfrm>
                  <a:off x="3529259" y="4670479"/>
                  <a:ext cx="458623" cy="659616"/>
                  <a:chOff x="3330856" y="4542491"/>
                  <a:chExt cx="1186322" cy="1210392"/>
                </a:xfrm>
              </p:grpSpPr>
              <p:sp>
                <p:nvSpPr>
                  <p:cNvPr id="24" name="מלבן מעוגל 15"/>
                  <p:cNvSpPr/>
                  <p:nvPr/>
                </p:nvSpPr>
                <p:spPr>
                  <a:xfrm>
                    <a:off x="4140481" y="4364996"/>
                    <a:ext cx="323723" cy="107522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5" name="מלבן מעוגל 15"/>
                  <p:cNvSpPr/>
                  <p:nvPr/>
                </p:nvSpPr>
                <p:spPr>
                  <a:xfrm>
                    <a:off x="3936739" y="4945325"/>
                    <a:ext cx="423780" cy="632004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6" name="מלבן מעוגל 15"/>
                  <p:cNvSpPr/>
                  <p:nvPr/>
                </p:nvSpPr>
                <p:spPr>
                  <a:xfrm>
                    <a:off x="3883047" y="4611319"/>
                    <a:ext cx="406121" cy="837200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7" name="מלבן מעוגל 15"/>
                  <p:cNvSpPr/>
                  <p:nvPr/>
                </p:nvSpPr>
                <p:spPr>
                  <a:xfrm rot="15909485">
                    <a:off x="4105333" y="4566915"/>
                    <a:ext cx="184675" cy="747503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28" name="מלבן מעוגל 15"/>
                  <p:cNvSpPr/>
                  <p:nvPr/>
                </p:nvSpPr>
                <p:spPr>
                  <a:xfrm rot="17669755">
                    <a:off x="3829183" y="4394515"/>
                    <a:ext cx="262651" cy="124779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</p:grpSp>
          </p:grpSp>
        </p:grpSp>
        <p:grpSp>
          <p:nvGrpSpPr>
            <p:cNvPr id="88077" name="קבוצה 65"/>
            <p:cNvGrpSpPr>
              <a:grpSpLocks/>
            </p:cNvGrpSpPr>
            <p:nvPr/>
          </p:nvGrpSpPr>
          <p:grpSpPr bwMode="auto">
            <a:xfrm>
              <a:off x="1288652" y="4711946"/>
              <a:ext cx="787396" cy="1874369"/>
              <a:chOff x="156826" y="2447868"/>
              <a:chExt cx="1109292" cy="2686642"/>
            </a:xfrm>
          </p:grpSpPr>
          <p:grpSp>
            <p:nvGrpSpPr>
              <p:cNvPr id="88090" name="קבוצה 11"/>
              <p:cNvGrpSpPr>
                <a:grpSpLocks/>
              </p:cNvGrpSpPr>
              <p:nvPr/>
            </p:nvGrpSpPr>
            <p:grpSpPr bwMode="auto">
              <a:xfrm>
                <a:off x="156826" y="2447868"/>
                <a:ext cx="1109292" cy="2686642"/>
                <a:chOff x="4227499" y="1792705"/>
                <a:chExt cx="1109217" cy="2686290"/>
              </a:xfrm>
            </p:grpSpPr>
            <p:grpSp>
              <p:nvGrpSpPr>
                <p:cNvPr id="88104" name="קבוצה 6"/>
                <p:cNvGrpSpPr>
                  <a:grpSpLocks/>
                </p:cNvGrpSpPr>
                <p:nvPr/>
              </p:nvGrpSpPr>
              <p:grpSpPr bwMode="auto">
                <a:xfrm>
                  <a:off x="4361656" y="1792705"/>
                  <a:ext cx="869891" cy="2644429"/>
                  <a:chOff x="3995936" y="2548768"/>
                  <a:chExt cx="869891" cy="2644429"/>
                </a:xfrm>
              </p:grpSpPr>
              <p:grpSp>
                <p:nvGrpSpPr>
                  <p:cNvPr id="88106" name="קבוצה 2"/>
                  <p:cNvGrpSpPr>
                    <a:grpSpLocks/>
                  </p:cNvGrpSpPr>
                  <p:nvPr/>
                </p:nvGrpSpPr>
                <p:grpSpPr bwMode="auto">
                  <a:xfrm>
                    <a:off x="4001621" y="2601148"/>
                    <a:ext cx="864206" cy="2592049"/>
                    <a:chOff x="5868144" y="1917072"/>
                    <a:chExt cx="864206" cy="2592049"/>
                  </a:xfrm>
                </p:grpSpPr>
                <p:sp>
                  <p:nvSpPr>
                    <p:cNvPr id="85" name="פחית 84"/>
                    <p:cNvSpPr/>
                    <p:nvPr/>
                  </p:nvSpPr>
                  <p:spPr>
                    <a:xfrm>
                      <a:off x="5869191" y="1917612"/>
                      <a:ext cx="863221" cy="2591364"/>
                    </a:xfrm>
                    <a:prstGeom prst="can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/>
                    </a:p>
                  </p:txBody>
                </p:sp>
                <p:sp>
                  <p:nvSpPr>
                    <p:cNvPr id="86" name="פחית 85"/>
                    <p:cNvSpPr/>
                    <p:nvPr/>
                  </p:nvSpPr>
                  <p:spPr>
                    <a:xfrm>
                      <a:off x="5868144" y="2897652"/>
                      <a:ext cx="852854" cy="1611469"/>
                    </a:xfrm>
                    <a:prstGeom prst="can">
                      <a:avLst/>
                    </a:prstGeom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  <a:alpha val="82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/>
                    </a:p>
                  </p:txBody>
                </p:sp>
              </p:grpSp>
              <p:sp>
                <p:nvSpPr>
                  <p:cNvPr id="84" name="טבעת 83"/>
                  <p:cNvSpPr/>
                  <p:nvPr/>
                </p:nvSpPr>
                <p:spPr>
                  <a:xfrm>
                    <a:off x="3995936" y="2548768"/>
                    <a:ext cx="869781" cy="360040"/>
                  </a:xfrm>
                  <a:prstGeom prst="donu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2" name="TextBox 81"/>
                <p:cNvSpPr txBox="1"/>
                <p:nvPr/>
              </p:nvSpPr>
              <p:spPr bwMode="auto">
                <a:xfrm>
                  <a:off x="4227499" y="3288053"/>
                  <a:ext cx="1109217" cy="119094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ar-JO" sz="1600" kern="0" dirty="0" smtClean="0">
                      <a:solidFill>
                        <a:prstClr val="black"/>
                      </a:solidFill>
                    </a:rPr>
                    <a:t>وسط فقير +</a:t>
                  </a:r>
                  <a:r>
                    <a:rPr lang="ar-JO" sz="1600" kern="0" dirty="0" err="1" smtClean="0">
                      <a:solidFill>
                        <a:prstClr val="black"/>
                      </a:solidFill>
                    </a:rPr>
                    <a:t>ارجنين</a:t>
                  </a:r>
                  <a:endParaRPr lang="he-IL" sz="1600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8091" name="קבוצה 67"/>
              <p:cNvGrpSpPr>
                <a:grpSpLocks/>
              </p:cNvGrpSpPr>
              <p:nvPr/>
            </p:nvGrpSpPr>
            <p:grpSpPr bwMode="auto">
              <a:xfrm rot="-4004964">
                <a:off x="385873" y="3159675"/>
                <a:ext cx="657026" cy="787603"/>
                <a:chOff x="3330856" y="4542492"/>
                <a:chExt cx="657026" cy="787603"/>
              </a:xfrm>
            </p:grpSpPr>
            <p:grpSp>
              <p:nvGrpSpPr>
                <p:cNvPr id="88092" name="קבוצה 68"/>
                <p:cNvGrpSpPr>
                  <a:grpSpLocks/>
                </p:cNvGrpSpPr>
                <p:nvPr/>
              </p:nvGrpSpPr>
              <p:grpSpPr bwMode="auto">
                <a:xfrm>
                  <a:off x="3330856" y="4542492"/>
                  <a:ext cx="458623" cy="659616"/>
                  <a:chOff x="3330856" y="4542491"/>
                  <a:chExt cx="1186322" cy="1210392"/>
                </a:xfrm>
              </p:grpSpPr>
              <p:sp>
                <p:nvSpPr>
                  <p:cNvPr id="76" name="מלבן מעוגל 15"/>
                  <p:cNvSpPr/>
                  <p:nvPr/>
                </p:nvSpPr>
                <p:spPr>
                  <a:xfrm>
                    <a:off x="3956710" y="4365952"/>
                    <a:ext cx="317835" cy="107522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7" name="מלבן מעוגל 15"/>
                  <p:cNvSpPr/>
                  <p:nvPr/>
                </p:nvSpPr>
                <p:spPr>
                  <a:xfrm>
                    <a:off x="3841008" y="4944883"/>
                    <a:ext cx="400237" cy="632004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8" name="מלבן מעוגל 15"/>
                  <p:cNvSpPr/>
                  <p:nvPr/>
                </p:nvSpPr>
                <p:spPr>
                  <a:xfrm>
                    <a:off x="3799902" y="4617163"/>
                    <a:ext cx="406121" cy="841305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9" name="מלבן מעוגל 15"/>
                  <p:cNvSpPr/>
                  <p:nvPr/>
                </p:nvSpPr>
                <p:spPr>
                  <a:xfrm rot="15909485">
                    <a:off x="3973877" y="4575069"/>
                    <a:ext cx="184675" cy="735732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80" name="מלבן מעוגל 15"/>
                  <p:cNvSpPr/>
                  <p:nvPr/>
                </p:nvSpPr>
                <p:spPr>
                  <a:xfrm rot="17669755">
                    <a:off x="3731736" y="4399994"/>
                    <a:ext cx="262651" cy="124779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</p:grpSp>
            <p:grpSp>
              <p:nvGrpSpPr>
                <p:cNvPr id="88093" name="קבוצה 69"/>
                <p:cNvGrpSpPr>
                  <a:grpSpLocks/>
                </p:cNvGrpSpPr>
                <p:nvPr/>
              </p:nvGrpSpPr>
              <p:grpSpPr bwMode="auto">
                <a:xfrm>
                  <a:off x="3529259" y="4670479"/>
                  <a:ext cx="458623" cy="659616"/>
                  <a:chOff x="3330856" y="4542491"/>
                  <a:chExt cx="1186322" cy="1210392"/>
                </a:xfrm>
              </p:grpSpPr>
              <p:sp>
                <p:nvSpPr>
                  <p:cNvPr id="71" name="מלבן מעוגל 15"/>
                  <p:cNvSpPr/>
                  <p:nvPr/>
                </p:nvSpPr>
                <p:spPr>
                  <a:xfrm>
                    <a:off x="4108671" y="4348112"/>
                    <a:ext cx="311951" cy="1075228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2" name="מלבן מעוגל 15"/>
                  <p:cNvSpPr/>
                  <p:nvPr/>
                </p:nvSpPr>
                <p:spPr>
                  <a:xfrm>
                    <a:off x="3854011" y="4927771"/>
                    <a:ext cx="400237" cy="636109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3" name="מלבן מעוגל 15"/>
                  <p:cNvSpPr/>
                  <p:nvPr/>
                </p:nvSpPr>
                <p:spPr>
                  <a:xfrm>
                    <a:off x="3856929" y="4586138"/>
                    <a:ext cx="406121" cy="828992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4" name="מלבן מעוגל 15"/>
                  <p:cNvSpPr/>
                  <p:nvPr/>
                </p:nvSpPr>
                <p:spPr>
                  <a:xfrm rot="15909485">
                    <a:off x="4049850" y="4541960"/>
                    <a:ext cx="184675" cy="747500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75" name="מלבן מעוגל 15"/>
                  <p:cNvSpPr/>
                  <p:nvPr/>
                </p:nvSpPr>
                <p:spPr>
                  <a:xfrm rot="17669755">
                    <a:off x="3795734" y="4371184"/>
                    <a:ext cx="262651" cy="1253682"/>
                  </a:xfrm>
                  <a:custGeom>
                    <a:avLst/>
                    <a:gdLst>
                      <a:gd name="connsiteX0" fmla="*/ 0 w 45719"/>
                      <a:gd name="connsiteY0" fmla="*/ 7620 h 1656184"/>
                      <a:gd name="connsiteX1" fmla="*/ 7620 w 45719"/>
                      <a:gd name="connsiteY1" fmla="*/ 0 h 1656184"/>
                      <a:gd name="connsiteX2" fmla="*/ 38099 w 45719"/>
                      <a:gd name="connsiteY2" fmla="*/ 0 h 1656184"/>
                      <a:gd name="connsiteX3" fmla="*/ 45719 w 45719"/>
                      <a:gd name="connsiteY3" fmla="*/ 7620 h 1656184"/>
                      <a:gd name="connsiteX4" fmla="*/ 45719 w 45719"/>
                      <a:gd name="connsiteY4" fmla="*/ 1648564 h 1656184"/>
                      <a:gd name="connsiteX5" fmla="*/ 38099 w 45719"/>
                      <a:gd name="connsiteY5" fmla="*/ 1656184 h 1656184"/>
                      <a:gd name="connsiteX6" fmla="*/ 7620 w 45719"/>
                      <a:gd name="connsiteY6" fmla="*/ 1656184 h 1656184"/>
                      <a:gd name="connsiteX7" fmla="*/ 0 w 45719"/>
                      <a:gd name="connsiteY7" fmla="*/ 1648564 h 1656184"/>
                      <a:gd name="connsiteX8" fmla="*/ 0 w 45719"/>
                      <a:gd name="connsiteY8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9855 w 249855"/>
                      <a:gd name="connsiteY4" fmla="*/ 1648564 h 1656184"/>
                      <a:gd name="connsiteX5" fmla="*/ 242235 w 249855"/>
                      <a:gd name="connsiteY5" fmla="*/ 1656184 h 1656184"/>
                      <a:gd name="connsiteX6" fmla="*/ 211756 w 249855"/>
                      <a:gd name="connsiteY6" fmla="*/ 1656184 h 1656184"/>
                      <a:gd name="connsiteX7" fmla="*/ 204136 w 249855"/>
                      <a:gd name="connsiteY7" fmla="*/ 1648564 h 1656184"/>
                      <a:gd name="connsiteX8" fmla="*/ 1 w 249855"/>
                      <a:gd name="connsiteY8" fmla="*/ 402996 h 1656184"/>
                      <a:gd name="connsiteX9" fmla="*/ 204136 w 249855"/>
                      <a:gd name="connsiteY9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244700 w 249855"/>
                      <a:gd name="connsiteY4" fmla="*/ 493148 h 1656184"/>
                      <a:gd name="connsiteX5" fmla="*/ 249855 w 249855"/>
                      <a:gd name="connsiteY5" fmla="*/ 1648564 h 1656184"/>
                      <a:gd name="connsiteX6" fmla="*/ 242235 w 249855"/>
                      <a:gd name="connsiteY6" fmla="*/ 1656184 h 1656184"/>
                      <a:gd name="connsiteX7" fmla="*/ 211756 w 249855"/>
                      <a:gd name="connsiteY7" fmla="*/ 1656184 h 1656184"/>
                      <a:gd name="connsiteX8" fmla="*/ 204136 w 249855"/>
                      <a:gd name="connsiteY8" fmla="*/ 1648564 h 1656184"/>
                      <a:gd name="connsiteX9" fmla="*/ 1 w 249855"/>
                      <a:gd name="connsiteY9" fmla="*/ 402996 h 1656184"/>
                      <a:gd name="connsiteX10" fmla="*/ 204136 w 249855"/>
                      <a:gd name="connsiteY10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244700 w 249855"/>
                      <a:gd name="connsiteY5" fmla="*/ 493148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90153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90153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  <a:gd name="connsiteX0" fmla="*/ 204136 w 249855"/>
                      <a:gd name="connsiteY0" fmla="*/ 7620 h 1656184"/>
                      <a:gd name="connsiteX1" fmla="*/ 211756 w 249855"/>
                      <a:gd name="connsiteY1" fmla="*/ 0 h 1656184"/>
                      <a:gd name="connsiteX2" fmla="*/ 242235 w 249855"/>
                      <a:gd name="connsiteY2" fmla="*/ 0 h 1656184"/>
                      <a:gd name="connsiteX3" fmla="*/ 249855 w 249855"/>
                      <a:gd name="connsiteY3" fmla="*/ 7620 h 1656184"/>
                      <a:gd name="connsiteX4" fmla="*/ 51517 w 249855"/>
                      <a:gd name="connsiteY4" fmla="*/ 364360 h 1656184"/>
                      <a:gd name="connsiteX5" fmla="*/ 77274 w 249855"/>
                      <a:gd name="connsiteY5" fmla="*/ 531785 h 1656184"/>
                      <a:gd name="connsiteX6" fmla="*/ 249855 w 249855"/>
                      <a:gd name="connsiteY6" fmla="*/ 1648564 h 1656184"/>
                      <a:gd name="connsiteX7" fmla="*/ 242235 w 249855"/>
                      <a:gd name="connsiteY7" fmla="*/ 1656184 h 1656184"/>
                      <a:gd name="connsiteX8" fmla="*/ 211756 w 249855"/>
                      <a:gd name="connsiteY8" fmla="*/ 1656184 h 1656184"/>
                      <a:gd name="connsiteX9" fmla="*/ 204136 w 249855"/>
                      <a:gd name="connsiteY9" fmla="*/ 1648564 h 1656184"/>
                      <a:gd name="connsiteX10" fmla="*/ 1 w 249855"/>
                      <a:gd name="connsiteY10" fmla="*/ 402996 h 1656184"/>
                      <a:gd name="connsiteX11" fmla="*/ 204136 w 249855"/>
                      <a:gd name="connsiteY11" fmla="*/ 7620 h 165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9855" h="1656184">
                        <a:moveTo>
                          <a:pt x="204136" y="7620"/>
                        </a:moveTo>
                        <a:cubicBezTo>
                          <a:pt x="204136" y="3412"/>
                          <a:pt x="207548" y="0"/>
                          <a:pt x="211756" y="0"/>
                        </a:cubicBezTo>
                        <a:lnTo>
                          <a:pt x="242235" y="0"/>
                        </a:lnTo>
                        <a:cubicBezTo>
                          <a:pt x="246443" y="0"/>
                          <a:pt x="249855" y="3412"/>
                          <a:pt x="249855" y="7620"/>
                        </a:cubicBezTo>
                        <a:cubicBezTo>
                          <a:pt x="250266" y="70493"/>
                          <a:pt x="52376" y="283439"/>
                          <a:pt x="51517" y="364360"/>
                        </a:cubicBezTo>
                        <a:cubicBezTo>
                          <a:pt x="50658" y="445281"/>
                          <a:pt x="76415" y="319898"/>
                          <a:pt x="77274" y="531785"/>
                        </a:cubicBezTo>
                        <a:cubicBezTo>
                          <a:pt x="78992" y="916924"/>
                          <a:pt x="248137" y="1263425"/>
                          <a:pt x="249855" y="1648564"/>
                        </a:cubicBezTo>
                        <a:cubicBezTo>
                          <a:pt x="249855" y="1652772"/>
                          <a:pt x="246443" y="1656184"/>
                          <a:pt x="242235" y="1656184"/>
                        </a:cubicBezTo>
                        <a:lnTo>
                          <a:pt x="211756" y="1656184"/>
                        </a:lnTo>
                        <a:cubicBezTo>
                          <a:pt x="207548" y="1656184"/>
                          <a:pt x="204136" y="1652772"/>
                          <a:pt x="204136" y="1648564"/>
                        </a:cubicBezTo>
                        <a:cubicBezTo>
                          <a:pt x="204778" y="1259132"/>
                          <a:pt x="-641" y="792428"/>
                          <a:pt x="1" y="402996"/>
                        </a:cubicBezTo>
                        <a:cubicBezTo>
                          <a:pt x="-641" y="245446"/>
                          <a:pt x="204778" y="165170"/>
                          <a:pt x="204136" y="76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</p:grpSp>
          </p:grpSp>
        </p:grpSp>
        <p:grpSp>
          <p:nvGrpSpPr>
            <p:cNvPr id="88078" name="קבוצה 11"/>
            <p:cNvGrpSpPr>
              <a:grpSpLocks/>
            </p:cNvGrpSpPr>
            <p:nvPr/>
          </p:nvGrpSpPr>
          <p:grpSpPr bwMode="auto">
            <a:xfrm>
              <a:off x="2518959" y="4715421"/>
              <a:ext cx="787396" cy="1845161"/>
              <a:chOff x="4227651" y="1792705"/>
              <a:chExt cx="1109217" cy="2644429"/>
            </a:xfrm>
          </p:grpSpPr>
          <p:grpSp>
            <p:nvGrpSpPr>
              <p:cNvPr id="88080" name="קבוצה 6"/>
              <p:cNvGrpSpPr>
                <a:grpSpLocks/>
              </p:cNvGrpSpPr>
              <p:nvPr/>
            </p:nvGrpSpPr>
            <p:grpSpPr bwMode="auto">
              <a:xfrm>
                <a:off x="4361656" y="1792705"/>
                <a:ext cx="869891" cy="2644429"/>
                <a:chOff x="3995936" y="2548768"/>
                <a:chExt cx="869891" cy="2644429"/>
              </a:xfrm>
            </p:grpSpPr>
            <p:grpSp>
              <p:nvGrpSpPr>
                <p:cNvPr id="88082" name="קבוצה 2"/>
                <p:cNvGrpSpPr>
                  <a:grpSpLocks/>
                </p:cNvGrpSpPr>
                <p:nvPr/>
              </p:nvGrpSpPr>
              <p:grpSpPr bwMode="auto">
                <a:xfrm>
                  <a:off x="4001621" y="2601148"/>
                  <a:ext cx="864206" cy="2592049"/>
                  <a:chOff x="5868144" y="1917072"/>
                  <a:chExt cx="864206" cy="2592049"/>
                </a:xfrm>
              </p:grpSpPr>
              <p:sp>
                <p:nvSpPr>
                  <p:cNvPr id="106" name="פחית 105"/>
                  <p:cNvSpPr/>
                  <p:nvPr/>
                </p:nvSpPr>
                <p:spPr>
                  <a:xfrm>
                    <a:off x="5920776" y="1917182"/>
                    <a:ext cx="811785" cy="2591364"/>
                  </a:xfrm>
                  <a:prstGeom prst="can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  <p:sp>
                <p:nvSpPr>
                  <p:cNvPr id="107" name="פחית 106"/>
                  <p:cNvSpPr/>
                  <p:nvPr/>
                </p:nvSpPr>
                <p:spPr>
                  <a:xfrm>
                    <a:off x="5868144" y="2897652"/>
                    <a:ext cx="852854" cy="1611469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rgbClr val="FFFFCC">
                          <a:shade val="30000"/>
                          <a:satMod val="115000"/>
                          <a:alpha val="82000"/>
                        </a:srgbClr>
                      </a:gs>
                      <a:gs pos="50000">
                        <a:srgbClr val="FFFFCC">
                          <a:shade val="67500"/>
                          <a:satMod val="115000"/>
                        </a:srgbClr>
                      </a:gs>
                      <a:gs pos="100000">
                        <a:srgbClr val="FFFFCC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/>
                  </a:p>
                </p:txBody>
              </p:sp>
            </p:grpSp>
            <p:sp>
              <p:nvSpPr>
                <p:cNvPr id="105" name="טבעת 104"/>
                <p:cNvSpPr/>
                <p:nvPr/>
              </p:nvSpPr>
              <p:spPr>
                <a:xfrm>
                  <a:off x="3995936" y="2548768"/>
                  <a:ext cx="869781" cy="360040"/>
                </a:xfrm>
                <a:prstGeom prst="donu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 bwMode="auto">
              <a:xfrm>
                <a:off x="4227651" y="3287623"/>
                <a:ext cx="1109217" cy="838069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JO" sz="1600" kern="0" dirty="0" smtClean="0">
                    <a:solidFill>
                      <a:prstClr val="black"/>
                    </a:solidFill>
                  </a:rPr>
                  <a:t>وسط فقير</a:t>
                </a:r>
                <a:endParaRPr lang="he-IL" sz="160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 bwMode="auto">
            <a:xfrm>
              <a:off x="3142843" y="5107641"/>
              <a:ext cx="787396" cy="58476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kern="0" dirty="0" smtClean="0">
                  <a:solidFill>
                    <a:prstClr val="black"/>
                  </a:solidFill>
                </a:rPr>
                <a:t>لا يوجد نمو </a:t>
              </a:r>
              <a:endParaRPr lang="he-IL" sz="1600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1" name="מחבר חץ ישר 110"/>
          <p:cNvCxnSpPr/>
          <p:nvPr/>
        </p:nvCxnSpPr>
        <p:spPr>
          <a:xfrm>
            <a:off x="6588125" y="3565525"/>
            <a:ext cx="0" cy="37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מחבר חץ ישר 112"/>
          <p:cNvCxnSpPr/>
          <p:nvPr/>
        </p:nvCxnSpPr>
        <p:spPr>
          <a:xfrm>
            <a:off x="6615113" y="4837113"/>
            <a:ext cx="0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25" y="500063"/>
            <a:ext cx="8183563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تم تحديد 3 سلالات </a:t>
            </a:r>
            <a:r>
              <a:rPr lang="ar-JO" dirty="0" err="1" smtClean="0"/>
              <a:t>طافرة</a:t>
            </a:r>
            <a:r>
              <a:rPr lang="ar-JO" dirty="0" smtClean="0"/>
              <a:t> (3-1) , ليس باستطاعتها العيش بدون </a:t>
            </a:r>
            <a:r>
              <a:rPr lang="ar-JO" dirty="0" err="1" smtClean="0"/>
              <a:t>اضافة</a:t>
            </a:r>
            <a:r>
              <a:rPr lang="ar-JO" dirty="0" smtClean="0"/>
              <a:t> </a:t>
            </a:r>
            <a:r>
              <a:rPr lang="ar-JO" dirty="0" err="1" smtClean="0"/>
              <a:t>ارجنين</a:t>
            </a:r>
            <a:r>
              <a:rPr lang="ar-JO" dirty="0" smtClean="0"/>
              <a:t> , لكن اتضح </a:t>
            </a:r>
            <a:r>
              <a:rPr lang="ar-JO" dirty="0" err="1" smtClean="0"/>
              <a:t>ان</a:t>
            </a:r>
            <a:r>
              <a:rPr lang="ar-JO" dirty="0" smtClean="0"/>
              <a:t> هذه </a:t>
            </a:r>
            <a:r>
              <a:rPr lang="ar-JO" dirty="0" err="1" smtClean="0"/>
              <a:t>الطوافر</a:t>
            </a:r>
            <a:r>
              <a:rPr lang="ar-JO" dirty="0" smtClean="0"/>
              <a:t> تختلف عن بعضها البعض </a:t>
            </a:r>
            <a:r>
              <a:rPr lang="ar-JO" dirty="0" err="1" smtClean="0"/>
              <a:t>بانه</a:t>
            </a:r>
            <a:r>
              <a:rPr lang="ar-JO" dirty="0" smtClean="0"/>
              <a:t> يمكن استبدال </a:t>
            </a:r>
            <a:r>
              <a:rPr lang="ar-JO" dirty="0" err="1" smtClean="0"/>
              <a:t>الارجنين</a:t>
            </a:r>
            <a:r>
              <a:rPr lang="ar-JO" dirty="0" smtClean="0"/>
              <a:t> بماده </a:t>
            </a:r>
            <a:r>
              <a:rPr lang="ar-JO" dirty="0" err="1" smtClean="0"/>
              <a:t>اساس</a:t>
            </a:r>
            <a:r>
              <a:rPr lang="ar-JO" dirty="0" smtClean="0"/>
              <a:t> ( </a:t>
            </a:r>
            <a:r>
              <a:rPr lang="ar-JO" dirty="0" err="1" smtClean="0"/>
              <a:t>اصليه</a:t>
            </a:r>
            <a:r>
              <a:rPr lang="ar-JO" dirty="0" smtClean="0"/>
              <a:t> ) </a:t>
            </a:r>
            <a:r>
              <a:rPr lang="ar-JO" dirty="0" err="1" smtClean="0"/>
              <a:t>اخرى</a:t>
            </a:r>
            <a:r>
              <a:rPr lang="ar-JO" dirty="0" smtClean="0"/>
              <a:t> كالموصوف </a:t>
            </a:r>
          </a:p>
          <a:p>
            <a:pPr>
              <a:defRPr/>
            </a:pPr>
            <a:r>
              <a:rPr lang="ar-JO" dirty="0" smtClean="0"/>
              <a:t>في الجدول </a:t>
            </a:r>
            <a:r>
              <a:rPr lang="he-IL" dirty="0" smtClean="0"/>
              <a:t>: </a:t>
            </a:r>
            <a:r>
              <a:rPr lang="he-IL" sz="1400" dirty="0" smtClean="0"/>
              <a:t>(+ </a:t>
            </a:r>
            <a:r>
              <a:rPr lang="ar-JO" sz="1400" dirty="0" smtClean="0"/>
              <a:t>نمى الفطر</a:t>
            </a:r>
            <a:r>
              <a:rPr lang="he-IL" sz="1400" dirty="0" smtClean="0"/>
              <a:t>,  - </a:t>
            </a:r>
            <a:r>
              <a:rPr lang="ar-JO" sz="1400" dirty="0" smtClean="0"/>
              <a:t>لم ينمو الفطر</a:t>
            </a:r>
            <a:r>
              <a:rPr lang="he-IL" sz="1400" dirty="0" smtClean="0"/>
              <a:t>).</a:t>
            </a:r>
            <a:endParaRPr lang="he-IL" sz="1400" dirty="0"/>
          </a:p>
        </p:txBody>
      </p:sp>
      <p:sp>
        <p:nvSpPr>
          <p:cNvPr id="8909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البحث عن مسار التركيب الحيوي في فطر </a:t>
            </a:r>
            <a:r>
              <a:rPr lang="ar-JO" sz="1800" b="1" dirty="0" err="1" smtClean="0">
                <a:solidFill>
                  <a:srgbClr val="FF6600"/>
                </a:solidFill>
              </a:rPr>
              <a:t>النيوروسبورا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42888" y="6643688"/>
            <a:ext cx="2133600" cy="2143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4B59A-9C9E-4B3E-89CC-9B98F237950E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68232"/>
              </p:ext>
            </p:extLst>
          </p:nvPr>
        </p:nvGraphicFramePr>
        <p:xfrm>
          <a:off x="984250" y="1494408"/>
          <a:ext cx="6359525" cy="200659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1905"/>
                <a:gridCol w="1095042"/>
                <a:gridCol w="1302584"/>
                <a:gridCol w="1418089"/>
                <a:gridCol w="1271905"/>
              </a:tblGrid>
              <a:tr h="370552">
                <a:tc rowSpan="2">
                  <a:txBody>
                    <a:bodyPr/>
                    <a:lstStyle/>
                    <a:p>
                      <a:pPr rtl="1"/>
                      <a:r>
                        <a:rPr lang="ar-JO" sz="1600" dirty="0" smtClean="0"/>
                        <a:t>السلالة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JO" sz="1600" dirty="0" smtClean="0"/>
                        <a:t>وسط فقير بدون </a:t>
                      </a:r>
                      <a:r>
                        <a:rPr lang="ar-JO" sz="1600" dirty="0" err="1" smtClean="0"/>
                        <a:t>اضافات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JO" sz="1600" dirty="0" smtClean="0"/>
                        <a:t>وسط فقير مع </a:t>
                      </a:r>
                      <a:r>
                        <a:rPr lang="ar-JO" sz="1600" dirty="0" err="1" smtClean="0"/>
                        <a:t>اضافة</a:t>
                      </a:r>
                      <a:r>
                        <a:rPr lang="ar-JO" sz="1600" dirty="0" smtClean="0"/>
                        <a:t> </a:t>
                      </a:r>
                      <a:r>
                        <a:rPr lang="ar-JO" sz="1600" dirty="0" err="1" smtClean="0"/>
                        <a:t>الماده</a:t>
                      </a:r>
                      <a:r>
                        <a:rPr lang="ar-JO" sz="1600" dirty="0" smtClean="0"/>
                        <a:t> </a:t>
                      </a:r>
                      <a:r>
                        <a:rPr lang="he-IL" sz="1600" dirty="0" smtClean="0"/>
                        <a:t>: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52336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/>
                        <a:t>ارجنين</a:t>
                      </a:r>
                      <a:r>
                        <a:rPr lang="ar-JO" sz="1600" baseline="0" dirty="0" smtClean="0"/>
                        <a:t> </a:t>
                      </a:r>
                      <a:r>
                        <a:rPr lang="he-IL" sz="1600" dirty="0" smtClean="0"/>
                        <a:t>- </a:t>
                      </a:r>
                      <a:r>
                        <a:rPr lang="en-US" sz="1600" dirty="0" smtClean="0"/>
                        <a:t>A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/>
                        <a:t>سيترولين</a:t>
                      </a:r>
                      <a:r>
                        <a:rPr lang="he-IL" sz="1600" baseline="0" dirty="0" smtClean="0"/>
                        <a:t> - </a:t>
                      </a:r>
                      <a:r>
                        <a:rPr lang="en-US" sz="1600" baseline="0" dirty="0" smtClean="0"/>
                        <a:t>C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/>
                        <a:t>اورنيتين</a:t>
                      </a:r>
                      <a:r>
                        <a:rPr lang="ar-JO" sz="1600" dirty="0" smtClean="0"/>
                        <a:t> </a:t>
                      </a:r>
                      <a:r>
                        <a:rPr lang="he-IL" sz="1600" baseline="0" dirty="0" smtClean="0"/>
                        <a:t>- </a:t>
                      </a:r>
                      <a:r>
                        <a:rPr lang="en-US" sz="1600" baseline="0" dirty="0" smtClean="0"/>
                        <a:t>O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</a:tr>
              <a:tr h="3705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1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-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+</a:t>
                      </a:r>
                      <a:endParaRPr lang="he-IL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+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+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</a:tr>
              <a:tr h="442606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2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-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+</a:t>
                      </a:r>
                      <a:endParaRPr lang="he-IL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+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-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85" marB="45685"/>
                </a:tc>
              </a:tr>
              <a:tr h="37055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-</a:t>
                      </a:r>
                      <a:endParaRPr lang="he-IL" sz="1800" dirty="0"/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+</a:t>
                      </a:r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-</a:t>
                      </a:r>
                      <a:endParaRPr lang="he-IL" sz="1800" dirty="0"/>
                    </a:p>
                  </a:txBody>
                  <a:tcPr marL="91428" marR="91428" marT="45685" marB="4568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-</a:t>
                      </a:r>
                      <a:endParaRPr lang="he-IL" sz="1800" dirty="0"/>
                    </a:p>
                  </a:txBody>
                  <a:tcPr marL="91428" marR="91428" marT="45685" marB="45685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" y="3574975"/>
            <a:ext cx="8183563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اعتماداً على هذه المعطيات , افترض الباحثون </a:t>
            </a:r>
            <a:r>
              <a:rPr lang="ar-JO" dirty="0" smtClean="0">
                <a:solidFill>
                  <a:schemeClr val="accent3"/>
                </a:solidFill>
              </a:rPr>
              <a:t>مسار التركيب الحيوي </a:t>
            </a:r>
            <a:r>
              <a:rPr lang="ar-JO" dirty="0" err="1" smtClean="0">
                <a:solidFill>
                  <a:schemeClr val="accent3"/>
                </a:solidFill>
              </a:rPr>
              <a:t>لانتاج</a:t>
            </a:r>
            <a:r>
              <a:rPr lang="ar-JO" dirty="0" smtClean="0">
                <a:solidFill>
                  <a:schemeClr val="accent3"/>
                </a:solidFill>
              </a:rPr>
              <a:t> </a:t>
            </a:r>
            <a:r>
              <a:rPr lang="ar-JO" dirty="0" err="1" smtClean="0">
                <a:solidFill>
                  <a:schemeClr val="accent3"/>
                </a:solidFill>
              </a:rPr>
              <a:t>ارجنين</a:t>
            </a:r>
            <a:r>
              <a:rPr lang="ar-JO" dirty="0" smtClean="0"/>
              <a:t>, وما هي الطفرة في كل واحده من السلالات </a:t>
            </a:r>
            <a:r>
              <a:rPr lang="ar-JO" dirty="0" err="1" smtClean="0"/>
              <a:t>الثلاثه</a:t>
            </a:r>
            <a:r>
              <a:rPr lang="ar-JO" dirty="0" smtClean="0"/>
              <a:t> </a:t>
            </a:r>
            <a:r>
              <a:rPr lang="he-IL" dirty="0" smtClean="0"/>
              <a:t>:</a:t>
            </a:r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14300" y="4293096"/>
            <a:ext cx="8783638" cy="2446517"/>
            <a:chOff x="114300" y="3933825"/>
            <a:chExt cx="8783638" cy="2446517"/>
          </a:xfrm>
        </p:grpSpPr>
        <p:grpSp>
          <p:nvGrpSpPr>
            <p:cNvPr id="89132" name="קבוצה 27"/>
            <p:cNvGrpSpPr>
              <a:grpSpLocks/>
            </p:cNvGrpSpPr>
            <p:nvPr/>
          </p:nvGrpSpPr>
          <p:grpSpPr bwMode="auto">
            <a:xfrm>
              <a:off x="447675" y="3992563"/>
              <a:ext cx="8445500" cy="2387779"/>
              <a:chOff x="254421" y="4429767"/>
              <a:chExt cx="8444320" cy="23868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81312" y="5604077"/>
                <a:ext cx="990462" cy="1199879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ar-JO" dirty="0" smtClean="0">
                    <a:solidFill>
                      <a:srgbClr val="FF0000"/>
                    </a:solidFill>
                  </a:rPr>
                  <a:t>في </a:t>
                </a:r>
                <a:r>
                  <a:rPr lang="ar-JO" dirty="0" err="1" smtClean="0">
                    <a:solidFill>
                      <a:srgbClr val="FF0000"/>
                    </a:solidFill>
                  </a:rPr>
                  <a:t>السلاله</a:t>
                </a:r>
                <a:r>
                  <a:rPr lang="ar-JO" dirty="0" smtClean="0">
                    <a:solidFill>
                      <a:srgbClr val="FF0000"/>
                    </a:solidFill>
                  </a:rPr>
                  <a:t> 1</a:t>
                </a:r>
                <a:r>
                  <a:rPr lang="he-IL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dirty="0" err="1" smtClean="0">
                    <a:solidFill>
                      <a:srgbClr val="FF0000"/>
                    </a:solidFill>
                  </a:rPr>
                  <a:t>الجين</a:t>
                </a:r>
                <a:r>
                  <a:rPr lang="ar-JO" dirty="0" smtClean="0">
                    <a:solidFill>
                      <a:srgbClr val="FF0000"/>
                    </a:solidFill>
                  </a:rPr>
                  <a:t> رقم 1</a:t>
                </a:r>
                <a:r>
                  <a:rPr lang="he-IL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dirty="0" smtClean="0">
                    <a:solidFill>
                      <a:srgbClr val="FF0000"/>
                    </a:solidFill>
                  </a:rPr>
                  <a:t>متضرر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9136" name="קבוצה 22"/>
              <p:cNvGrpSpPr>
                <a:grpSpLocks/>
              </p:cNvGrpSpPr>
              <p:nvPr/>
            </p:nvGrpSpPr>
            <p:grpSpPr bwMode="auto">
              <a:xfrm>
                <a:off x="254421" y="4429767"/>
                <a:ext cx="8444320" cy="2386884"/>
                <a:chOff x="243098" y="4727409"/>
                <a:chExt cx="8444320" cy="2386884"/>
              </a:xfrm>
            </p:grpSpPr>
            <p:grpSp>
              <p:nvGrpSpPr>
                <p:cNvPr id="89137" name="קבוצה 17"/>
                <p:cNvGrpSpPr>
                  <a:grpSpLocks/>
                </p:cNvGrpSpPr>
                <p:nvPr/>
              </p:nvGrpSpPr>
              <p:grpSpPr bwMode="auto">
                <a:xfrm>
                  <a:off x="243098" y="4727409"/>
                  <a:ext cx="8444320" cy="1569668"/>
                  <a:chOff x="231775" y="4427347"/>
                  <a:chExt cx="8444320" cy="1569668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509461" y="4427347"/>
                    <a:ext cx="992048" cy="922984"/>
                  </a:xfrm>
                  <a:prstGeom prst="rect">
                    <a:avLst/>
                  </a:prstGeom>
                  <a:noFill/>
                  <a:ln w="19050">
                    <a:noFill/>
                  </a:ln>
                  <a:effectLst>
                    <a:outerShdw sx="102000" sy="102000" algn="tl" rotWithShape="0">
                      <a:schemeClr val="bg1">
                        <a:lumMod val="65000"/>
                        <a:alpha val="0"/>
                      </a:scheme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>
                      <a:defRPr/>
                    </a:pPr>
                    <a:r>
                      <a:rPr lang="ar-JO" dirty="0" err="1" smtClean="0">
                        <a:solidFill>
                          <a:srgbClr val="1F497D"/>
                        </a:solidFill>
                      </a:rPr>
                      <a:t>انزيم</a:t>
                    </a:r>
                    <a:r>
                      <a:rPr lang="he-IL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he-IL" dirty="0">
                        <a:solidFill>
                          <a:srgbClr val="1F497D"/>
                        </a:solidFill>
                      </a:rPr>
                      <a:t>1 </a:t>
                    </a:r>
                    <a:r>
                      <a:rPr lang="ar-JO" dirty="0" smtClean="0">
                        <a:solidFill>
                          <a:srgbClr val="1F497D"/>
                        </a:solidFill>
                      </a:rPr>
                      <a:t>يشفره</a:t>
                    </a:r>
                  </a:p>
                  <a:p>
                    <a:pPr>
                      <a:defRPr/>
                    </a:pPr>
                    <a:r>
                      <a:rPr lang="he-IL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ar-JO" dirty="0" err="1" smtClean="0">
                        <a:solidFill>
                          <a:srgbClr val="1F497D"/>
                        </a:solidFill>
                      </a:rPr>
                      <a:t>الجين</a:t>
                    </a:r>
                    <a:r>
                      <a:rPr lang="he-IL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he-IL" dirty="0">
                        <a:solidFill>
                          <a:srgbClr val="1F497D"/>
                        </a:solidFill>
                      </a:rPr>
                      <a:t>1</a:t>
                    </a:r>
                  </a:p>
                </p:txBody>
              </p:sp>
              <p:grpSp>
                <p:nvGrpSpPr>
                  <p:cNvPr id="89143" name="קבוצה 11"/>
                  <p:cNvGrpSpPr>
                    <a:grpSpLocks/>
                  </p:cNvGrpSpPr>
                  <p:nvPr/>
                </p:nvGrpSpPr>
                <p:grpSpPr bwMode="auto">
                  <a:xfrm>
                    <a:off x="231775" y="5314427"/>
                    <a:ext cx="8444320" cy="682588"/>
                    <a:chOff x="0" y="5904681"/>
                    <a:chExt cx="8444320" cy="682588"/>
                  </a:xfrm>
                </p:grpSpPr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307829" y="5941180"/>
                      <a:ext cx="1136491" cy="64608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  <a:effectLst>
                      <a:outerShdw sx="102000" sy="102000" algn="tl" rotWithShape="0">
                        <a:schemeClr val="bg1">
                          <a:lumMod val="65000"/>
                          <a:alpha val="0"/>
                        </a:scheme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ar-JO" dirty="0" err="1" smtClean="0"/>
                        <a:t>الماده</a:t>
                      </a:r>
                      <a:r>
                        <a:rPr lang="ar-JO" dirty="0" smtClean="0"/>
                        <a:t> </a:t>
                      </a:r>
                      <a:r>
                        <a:rPr lang="ar-JO" dirty="0" err="1" smtClean="0"/>
                        <a:t>الاصلية</a:t>
                      </a:r>
                      <a:endParaRPr lang="he-IL" dirty="0"/>
                    </a:p>
                  </p:txBody>
                </p:sp>
                <p:sp>
                  <p:nvSpPr>
                    <p:cNvPr id="5" name="חץ שמאלה 4"/>
                    <p:cNvSpPr/>
                    <p:nvPr/>
                  </p:nvSpPr>
                  <p:spPr>
                    <a:xfrm>
                      <a:off x="6279273" y="6033221"/>
                      <a:ext cx="1007922" cy="184081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4860246" y="5941180"/>
                      <a:ext cx="1419027" cy="36816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  <a:effectLst>
                      <a:outerShdw sx="102000" sy="102000" algn="tl" rotWithShape="0">
                        <a:schemeClr val="bg1">
                          <a:lumMod val="65000"/>
                          <a:alpha val="0"/>
                        </a:scheme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ar-JO" dirty="0" err="1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اورنتين</a:t>
                      </a:r>
                      <a:r>
                        <a:rPr lang="he-IL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lang="he-IL" dirty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433298" y="5941180"/>
                      <a:ext cx="1419027" cy="36816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  <a:effectLst>
                      <a:outerShdw sx="102000" sy="102000" algn="tl" rotWithShape="0">
                        <a:schemeClr val="bg1">
                          <a:lumMod val="65000"/>
                          <a:alpha val="0"/>
                        </a:scheme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ar-JO" dirty="0" err="1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سيترولين</a:t>
                      </a:r>
                      <a:r>
                        <a:rPr lang="he-IL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e-IL" dirty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he-IL" dirty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0" y="5904681"/>
                      <a:ext cx="1419027" cy="36816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  <a:effectLst>
                      <a:outerShdw sx="102000" sy="102000" algn="tl" rotWithShape="0">
                        <a:schemeClr val="bg1">
                          <a:lumMod val="65000"/>
                          <a:alpha val="0"/>
                        </a:scheme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ar-JO" dirty="0" err="1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ارجينيم</a:t>
                      </a:r>
                      <a:r>
                        <a:rPr lang="he-IL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e-IL" dirty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lang="he-IL" dirty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6" name="חץ שמאלה 15"/>
                    <p:cNvSpPr/>
                    <p:nvPr/>
                  </p:nvSpPr>
                  <p:spPr>
                    <a:xfrm>
                      <a:off x="3852325" y="6033221"/>
                      <a:ext cx="1007921" cy="184081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" name="חץ שמאלה 16"/>
                    <p:cNvSpPr/>
                    <p:nvPr/>
                  </p:nvSpPr>
                  <p:spPr>
                    <a:xfrm>
                      <a:off x="1431725" y="6007830"/>
                      <a:ext cx="1007922" cy="184081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116057" y="4727409"/>
                  <a:ext cx="992049" cy="922984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chemeClr val="bg1">
                      <a:lumMod val="65000"/>
                      <a:alpha val="0"/>
                    </a:scheme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>
                    <a:defRPr/>
                  </a:pPr>
                  <a:r>
                    <a:rPr lang="ar-JO" dirty="0" err="1" smtClean="0">
                      <a:solidFill>
                        <a:srgbClr val="1F497D"/>
                      </a:solidFill>
                    </a:rPr>
                    <a:t>انزيم</a:t>
                  </a: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he-IL" dirty="0">
                      <a:solidFill>
                        <a:srgbClr val="1F497D"/>
                      </a:solidFill>
                    </a:rPr>
                    <a:t>2 </a:t>
                  </a:r>
                  <a:r>
                    <a:rPr lang="ar-JO" dirty="0" smtClean="0">
                      <a:solidFill>
                        <a:srgbClr val="1F497D"/>
                      </a:solidFill>
                    </a:rPr>
                    <a:t>يشفره</a:t>
                  </a:r>
                </a:p>
                <a:p>
                  <a:pPr>
                    <a:defRPr/>
                  </a:pP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ar-JO" dirty="0" err="1" smtClean="0">
                      <a:solidFill>
                        <a:srgbClr val="1F497D"/>
                      </a:solidFill>
                    </a:rPr>
                    <a:t>الجين</a:t>
                  </a: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he-IL" dirty="0">
                      <a:solidFill>
                        <a:srgbClr val="1F497D"/>
                      </a:solidFill>
                    </a:rPr>
                    <a:t>2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81172" y="4727409"/>
                  <a:ext cx="992049" cy="922984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chemeClr val="bg1">
                      <a:lumMod val="65000"/>
                      <a:alpha val="0"/>
                    </a:scheme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>
                    <a:defRPr/>
                  </a:pPr>
                  <a:r>
                    <a:rPr lang="ar-JO" dirty="0" err="1" smtClean="0">
                      <a:solidFill>
                        <a:srgbClr val="1F497D"/>
                      </a:solidFill>
                    </a:rPr>
                    <a:t>انزيم</a:t>
                  </a: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he-IL" dirty="0">
                      <a:solidFill>
                        <a:srgbClr val="1F497D"/>
                      </a:solidFill>
                    </a:rPr>
                    <a:t>3 </a:t>
                  </a:r>
                  <a:r>
                    <a:rPr lang="ar-JO" dirty="0" smtClean="0">
                      <a:solidFill>
                        <a:srgbClr val="1F497D"/>
                      </a:solidFill>
                    </a:rPr>
                    <a:t>يشفره</a:t>
                  </a:r>
                </a:p>
                <a:p>
                  <a:pPr>
                    <a:defRPr/>
                  </a:pP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ar-JO" dirty="0" err="1" smtClean="0">
                      <a:solidFill>
                        <a:srgbClr val="1F497D"/>
                      </a:solidFill>
                    </a:rPr>
                    <a:t>الجين</a:t>
                  </a:r>
                  <a:r>
                    <a:rPr lang="he-IL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he-IL" dirty="0">
                      <a:solidFill>
                        <a:srgbClr val="1F497D"/>
                      </a:solidFill>
                    </a:rPr>
                    <a:t>3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095423" y="5914414"/>
                  <a:ext cx="992048" cy="119987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chemeClr val="bg1">
                      <a:lumMod val="65000"/>
                      <a:alpha val="0"/>
                    </a:scheme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>
                    <a:defRPr/>
                  </a:pPr>
                  <a:r>
                    <a:rPr lang="ar-JO" dirty="0" smtClean="0">
                      <a:solidFill>
                        <a:srgbClr val="FF0000"/>
                      </a:solidFill>
                    </a:rPr>
                    <a:t>في السلالة</a:t>
                  </a:r>
                  <a:r>
                    <a:rPr lang="he-IL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he-IL" dirty="0">
                      <a:solidFill>
                        <a:srgbClr val="FF0000"/>
                      </a:solidFill>
                    </a:rPr>
                    <a:t>2 </a:t>
                  </a:r>
                  <a:r>
                    <a:rPr lang="ar-JO" dirty="0" err="1" smtClean="0">
                      <a:solidFill>
                        <a:srgbClr val="FF0000"/>
                      </a:solidFill>
                    </a:rPr>
                    <a:t>الجين</a:t>
                  </a:r>
                  <a:r>
                    <a:rPr lang="ar-JO" dirty="0" smtClean="0">
                      <a:solidFill>
                        <a:srgbClr val="FF0000"/>
                      </a:solidFill>
                    </a:rPr>
                    <a:t> رقم 2 متضرر</a:t>
                  </a:r>
                  <a:endParaRPr lang="he-IL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690696" y="5901719"/>
                  <a:ext cx="992049" cy="119987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chemeClr val="bg1">
                      <a:lumMod val="65000"/>
                      <a:alpha val="0"/>
                    </a:scheme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>
                    <a:defRPr/>
                  </a:pPr>
                  <a:r>
                    <a:rPr lang="ar-JO" dirty="0" smtClean="0">
                      <a:solidFill>
                        <a:srgbClr val="FF0000"/>
                      </a:solidFill>
                    </a:rPr>
                    <a:t>في </a:t>
                  </a:r>
                  <a:r>
                    <a:rPr lang="ar-JO" dirty="0" err="1" smtClean="0">
                      <a:solidFill>
                        <a:srgbClr val="FF0000"/>
                      </a:solidFill>
                    </a:rPr>
                    <a:t>السلاله</a:t>
                  </a:r>
                  <a:r>
                    <a:rPr lang="ar-JO" dirty="0" smtClean="0">
                      <a:solidFill>
                        <a:srgbClr val="FF0000"/>
                      </a:solidFill>
                    </a:rPr>
                    <a:t> 3 </a:t>
                  </a:r>
                  <a:r>
                    <a:rPr lang="ar-JO" dirty="0" err="1" smtClean="0">
                      <a:solidFill>
                        <a:srgbClr val="FF0000"/>
                      </a:solidFill>
                    </a:rPr>
                    <a:t>الجين</a:t>
                  </a:r>
                  <a:r>
                    <a:rPr lang="ar-JO" dirty="0" smtClean="0">
                      <a:solidFill>
                        <a:srgbClr val="FF0000"/>
                      </a:solidFill>
                    </a:rPr>
                    <a:t> رقم 3 متضرر</a:t>
                  </a:r>
                  <a:endParaRPr lang="he-IL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9" name="מלבן 28"/>
            <p:cNvSpPr/>
            <p:nvPr/>
          </p:nvSpPr>
          <p:spPr>
            <a:xfrm>
              <a:off x="114300" y="3933825"/>
              <a:ext cx="8783638" cy="22320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424731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17: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فحصت 3 </a:t>
            </a:r>
            <a:r>
              <a:rPr lang="ar-JO" dirty="0" err="1" smtClean="0">
                <a:solidFill>
                  <a:srgbClr val="1F497D"/>
                </a:solidFill>
              </a:rPr>
              <a:t>اصناف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طافره</a:t>
            </a:r>
            <a:r>
              <a:rPr lang="ar-JO" dirty="0" smtClean="0">
                <a:solidFill>
                  <a:srgbClr val="1F497D"/>
                </a:solidFill>
              </a:rPr>
              <a:t> من فطر </a:t>
            </a:r>
            <a:r>
              <a:rPr lang="ar-JO" dirty="0" err="1" smtClean="0">
                <a:solidFill>
                  <a:srgbClr val="1F497D"/>
                </a:solidFill>
              </a:rPr>
              <a:t>النيوروسبورا</a:t>
            </a:r>
            <a:r>
              <a:rPr lang="ar-JO" dirty="0" smtClean="0">
                <a:solidFill>
                  <a:srgbClr val="1F497D"/>
                </a:solidFill>
              </a:rPr>
              <a:t> والتي تحتاج </a:t>
            </a:r>
            <a:r>
              <a:rPr lang="ar-JO" dirty="0" err="1" smtClean="0">
                <a:solidFill>
                  <a:srgbClr val="1F497D"/>
                </a:solidFill>
              </a:rPr>
              <a:t>اضافة</a:t>
            </a:r>
            <a:r>
              <a:rPr lang="ar-JO" dirty="0" smtClean="0">
                <a:solidFill>
                  <a:srgbClr val="1F497D"/>
                </a:solidFill>
              </a:rPr>
              <a:t>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u="sng" dirty="0" err="1" smtClean="0">
                <a:solidFill>
                  <a:srgbClr val="FF6600"/>
                </a:solidFill>
              </a:rPr>
              <a:t>متيونين</a:t>
            </a:r>
            <a:r>
              <a:rPr lang="he-IL" dirty="0" smtClean="0">
                <a:solidFill>
                  <a:srgbClr val="1F497D"/>
                </a:solidFill>
              </a:rPr>
              <a:t>  (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مواد </a:t>
            </a:r>
            <a:r>
              <a:rPr lang="ar-JO" dirty="0" err="1" smtClean="0">
                <a:solidFill>
                  <a:srgbClr val="1F497D"/>
                </a:solidFill>
              </a:rPr>
              <a:t>اخرى</a:t>
            </a:r>
            <a:r>
              <a:rPr lang="ar-JO" dirty="0" smtClean="0">
                <a:solidFill>
                  <a:srgbClr val="1F497D"/>
                </a:solidFill>
              </a:rPr>
              <a:t> كالموصوف في الجدول</a:t>
            </a:r>
            <a:r>
              <a:rPr lang="he-IL" dirty="0" smtClean="0">
                <a:solidFill>
                  <a:srgbClr val="1F497D"/>
                </a:solidFill>
              </a:rPr>
              <a:t>) </a:t>
            </a:r>
            <a:r>
              <a:rPr lang="ar-JO" dirty="0" smtClean="0">
                <a:solidFill>
                  <a:srgbClr val="1F497D"/>
                </a:solidFill>
              </a:rPr>
              <a:t>من اجل نموها على وسط غذائي فقير</a:t>
            </a:r>
            <a:r>
              <a:rPr lang="he-IL" dirty="0" smtClean="0">
                <a:solidFill>
                  <a:srgbClr val="1F497D"/>
                </a:solidFill>
              </a:rPr>
              <a:t>.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اعتماداً على المعطيات , سجل ترتيب المراحل في مسار التركيب الحيوي </a:t>
            </a:r>
            <a:r>
              <a:rPr lang="ar-JO" dirty="0" err="1" smtClean="0">
                <a:solidFill>
                  <a:srgbClr val="1F497D"/>
                </a:solidFill>
              </a:rPr>
              <a:t>لانتاج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متيونين</a:t>
            </a:r>
            <a:r>
              <a:rPr lang="ar-JO" dirty="0" smtClean="0">
                <a:solidFill>
                  <a:srgbClr val="1F497D"/>
                </a:solidFill>
              </a:rPr>
              <a:t> , ومكان الضرر في كل </a:t>
            </a:r>
            <a:r>
              <a:rPr lang="ar-JO" dirty="0" err="1" smtClean="0">
                <a:solidFill>
                  <a:srgbClr val="1F497D"/>
                </a:solidFill>
              </a:rPr>
              <a:t>طافرة</a:t>
            </a:r>
            <a:r>
              <a:rPr lang="ar-JO" dirty="0" smtClean="0">
                <a:solidFill>
                  <a:srgbClr val="1F497D"/>
                </a:solidFill>
              </a:rPr>
              <a:t> 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011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17: </a:t>
            </a:r>
            <a:r>
              <a:rPr lang="ar-JO" sz="1800" b="1" dirty="0" smtClean="0">
                <a:solidFill>
                  <a:srgbClr val="FF6600"/>
                </a:solidFill>
              </a:rPr>
              <a:t>مسارات التركيب الحيوي في فطر </a:t>
            </a:r>
            <a:r>
              <a:rPr lang="ar-JO" sz="1800" b="1" dirty="0" err="1" smtClean="0">
                <a:solidFill>
                  <a:srgbClr val="FF6600"/>
                </a:solidFill>
              </a:rPr>
              <a:t>النيوروسبورا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2D5B6-EB24-4BC1-B775-DC5FB8AFFF65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95584"/>
              </p:ext>
            </p:extLst>
          </p:nvPr>
        </p:nvGraphicFramePr>
        <p:xfrm>
          <a:off x="1158874" y="1628775"/>
          <a:ext cx="6361114" cy="22859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0186"/>
                <a:gridCol w="912763"/>
                <a:gridCol w="1085758"/>
                <a:gridCol w="1182035"/>
                <a:gridCol w="1060186"/>
                <a:gridCol w="1060186"/>
              </a:tblGrid>
              <a:tr h="370735"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800" dirty="0" err="1" smtClean="0"/>
                        <a:t>السلاله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800" dirty="0" smtClean="0"/>
                        <a:t>وسط فقير بدون </a:t>
                      </a:r>
                      <a:r>
                        <a:rPr lang="ar-JO" sz="1800" dirty="0" err="1" smtClean="0"/>
                        <a:t>اضافات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JO" sz="1800" dirty="0" smtClean="0"/>
                        <a:t>وسط فقير </a:t>
                      </a:r>
                      <a:r>
                        <a:rPr lang="ar-JO" sz="1800" dirty="0" err="1" smtClean="0"/>
                        <a:t>باضافة</a:t>
                      </a:r>
                      <a:r>
                        <a:rPr lang="ar-JO" sz="1800" dirty="0" smtClean="0"/>
                        <a:t> المواد</a:t>
                      </a:r>
                      <a:r>
                        <a:rPr lang="he-IL" sz="1800" dirty="0" smtClean="0"/>
                        <a:t>: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39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aseline="0" dirty="0" smtClean="0"/>
                        <a:t>C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D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dirty="0" err="1" smtClean="0"/>
                        <a:t>متيونين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37073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</a:t>
                      </a:r>
                      <a:endParaRPr lang="he-IL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4428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2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</a:t>
                      </a:r>
                      <a:endParaRPr lang="he-IL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37073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-</a:t>
                      </a: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+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424731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17: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فحصت 3 </a:t>
            </a:r>
            <a:r>
              <a:rPr lang="ar-JO" dirty="0" err="1" smtClean="0">
                <a:solidFill>
                  <a:srgbClr val="1F497D"/>
                </a:solidFill>
              </a:rPr>
              <a:t>اصناف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طافره</a:t>
            </a:r>
            <a:r>
              <a:rPr lang="ar-JO" dirty="0" smtClean="0">
                <a:solidFill>
                  <a:srgbClr val="1F497D"/>
                </a:solidFill>
              </a:rPr>
              <a:t> من فطر </a:t>
            </a:r>
            <a:r>
              <a:rPr lang="ar-JO" dirty="0" err="1" smtClean="0">
                <a:solidFill>
                  <a:srgbClr val="1F497D"/>
                </a:solidFill>
              </a:rPr>
              <a:t>النيوروسبورا</a:t>
            </a:r>
            <a:r>
              <a:rPr lang="ar-JO" dirty="0" smtClean="0">
                <a:solidFill>
                  <a:srgbClr val="1F497D"/>
                </a:solidFill>
              </a:rPr>
              <a:t> والتي تحتاج </a:t>
            </a:r>
            <a:r>
              <a:rPr lang="ar-JO" dirty="0" err="1" smtClean="0">
                <a:solidFill>
                  <a:srgbClr val="1F497D"/>
                </a:solidFill>
              </a:rPr>
              <a:t>اضافة</a:t>
            </a:r>
            <a:r>
              <a:rPr lang="ar-JO" dirty="0" smtClean="0">
                <a:solidFill>
                  <a:srgbClr val="1F497D"/>
                </a:solidFill>
              </a:rPr>
              <a:t>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u="sng" dirty="0" err="1" smtClean="0">
                <a:solidFill>
                  <a:srgbClr val="FF6600"/>
                </a:solidFill>
              </a:rPr>
              <a:t>متيونين</a:t>
            </a:r>
            <a:r>
              <a:rPr lang="he-IL" dirty="0" smtClean="0">
                <a:solidFill>
                  <a:srgbClr val="1F497D"/>
                </a:solidFill>
              </a:rPr>
              <a:t>  (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مواد </a:t>
            </a:r>
            <a:r>
              <a:rPr lang="ar-JO" dirty="0" err="1" smtClean="0">
                <a:solidFill>
                  <a:srgbClr val="1F497D"/>
                </a:solidFill>
              </a:rPr>
              <a:t>اخرى</a:t>
            </a:r>
            <a:r>
              <a:rPr lang="ar-JO" dirty="0" smtClean="0">
                <a:solidFill>
                  <a:srgbClr val="1F497D"/>
                </a:solidFill>
              </a:rPr>
              <a:t> كالموصوف في الجدول</a:t>
            </a:r>
            <a:r>
              <a:rPr lang="he-IL" dirty="0" smtClean="0">
                <a:solidFill>
                  <a:srgbClr val="1F497D"/>
                </a:solidFill>
              </a:rPr>
              <a:t>) </a:t>
            </a:r>
            <a:r>
              <a:rPr lang="ar-JO" dirty="0" smtClean="0">
                <a:solidFill>
                  <a:srgbClr val="1F497D"/>
                </a:solidFill>
              </a:rPr>
              <a:t>من اجل نموها على وسط غذائي فقير</a:t>
            </a:r>
            <a:r>
              <a:rPr lang="he-IL" dirty="0" smtClean="0">
                <a:solidFill>
                  <a:srgbClr val="1F497D"/>
                </a:solidFill>
              </a:rPr>
              <a:t>. </a:t>
            </a: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اعتماداً على المعطيات , سجل ترتيب المراحل في مسار التركيب الحيوي </a:t>
            </a:r>
            <a:r>
              <a:rPr lang="ar-JO" dirty="0" err="1" smtClean="0">
                <a:solidFill>
                  <a:srgbClr val="1F497D"/>
                </a:solidFill>
              </a:rPr>
              <a:t>لانتاج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متيونين</a:t>
            </a:r>
            <a:r>
              <a:rPr lang="ar-JO" dirty="0" smtClean="0">
                <a:solidFill>
                  <a:srgbClr val="1F497D"/>
                </a:solidFill>
              </a:rPr>
              <a:t> , ومكان الضرر في كل </a:t>
            </a:r>
            <a:r>
              <a:rPr lang="ar-JO" dirty="0" err="1" smtClean="0">
                <a:solidFill>
                  <a:srgbClr val="1F497D"/>
                </a:solidFill>
              </a:rPr>
              <a:t>طافرة</a:t>
            </a:r>
            <a:r>
              <a:rPr lang="ar-JO" dirty="0" smtClean="0">
                <a:solidFill>
                  <a:srgbClr val="1F497D"/>
                </a:solidFill>
              </a:rPr>
              <a:t> 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114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C8CB0-193E-45F0-B0AC-EEAAE51C2ECD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91184" name="קבוצה 10"/>
          <p:cNvGrpSpPr>
            <a:grpSpLocks/>
          </p:cNvGrpSpPr>
          <p:nvPr/>
        </p:nvGrpSpPr>
        <p:grpSpPr bwMode="auto">
          <a:xfrm>
            <a:off x="447675" y="4498975"/>
            <a:ext cx="8467725" cy="2236967"/>
            <a:chOff x="254422" y="4509120"/>
            <a:chExt cx="8466544" cy="2236318"/>
          </a:xfrm>
        </p:grpSpPr>
        <p:sp>
          <p:nvSpPr>
            <p:cNvPr id="12" name="TextBox 11"/>
            <p:cNvSpPr txBox="1"/>
            <p:nvPr/>
          </p:nvSpPr>
          <p:spPr>
            <a:xfrm>
              <a:off x="6581314" y="5512129"/>
              <a:ext cx="990462" cy="923062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JO" dirty="0" smtClean="0">
                  <a:solidFill>
                    <a:srgbClr val="FF0000"/>
                  </a:solidFill>
                </a:rPr>
                <a:t>في السلالة  2 </a:t>
              </a:r>
              <a:r>
                <a:rPr lang="ar-JO" dirty="0" err="1" smtClean="0">
                  <a:solidFill>
                    <a:srgbClr val="FF0000"/>
                  </a:solidFill>
                </a:rPr>
                <a:t>الجين</a:t>
              </a:r>
              <a:r>
                <a:rPr lang="ar-JO" dirty="0" smtClean="0">
                  <a:solidFill>
                    <a:srgbClr val="FF0000"/>
                  </a:solidFill>
                </a:rPr>
                <a:t> 1 متضرر</a:t>
              </a:r>
              <a:endParaRPr lang="he-IL" dirty="0">
                <a:solidFill>
                  <a:srgbClr val="FF0000"/>
                </a:solidFill>
              </a:endParaRPr>
            </a:p>
          </p:txBody>
        </p:sp>
        <p:grpSp>
          <p:nvGrpSpPr>
            <p:cNvPr id="91186" name="קבוצה 12"/>
            <p:cNvGrpSpPr>
              <a:grpSpLocks/>
            </p:cNvGrpSpPr>
            <p:nvPr/>
          </p:nvGrpSpPr>
          <p:grpSpPr bwMode="auto">
            <a:xfrm>
              <a:off x="254422" y="4509120"/>
              <a:ext cx="8466544" cy="2236318"/>
              <a:chOff x="243099" y="4806762"/>
              <a:chExt cx="8466544" cy="2236318"/>
            </a:xfrm>
          </p:grpSpPr>
          <p:grpSp>
            <p:nvGrpSpPr>
              <p:cNvPr id="91187" name="קבוצה 13"/>
              <p:cNvGrpSpPr>
                <a:grpSpLocks/>
              </p:cNvGrpSpPr>
              <p:nvPr/>
            </p:nvGrpSpPr>
            <p:grpSpPr bwMode="auto">
              <a:xfrm>
                <a:off x="243099" y="4819458"/>
                <a:ext cx="8466544" cy="1208634"/>
                <a:chOff x="231776" y="4519396"/>
                <a:chExt cx="8466544" cy="120863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509463" y="4519396"/>
                  <a:ext cx="992049" cy="92306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chemeClr val="bg1">
                      <a:lumMod val="65000"/>
                      <a:alpha val="0"/>
                    </a:scheme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>
                    <a:defRPr/>
                  </a:pPr>
                  <a:r>
                    <a:rPr lang="ar-JO" dirty="0" err="1" smtClean="0">
                      <a:solidFill>
                        <a:srgbClr val="1F497D"/>
                      </a:solidFill>
                    </a:rPr>
                    <a:t>انزيم</a:t>
                  </a:r>
                  <a:r>
                    <a:rPr lang="ar-JO" dirty="0" smtClean="0">
                      <a:solidFill>
                        <a:srgbClr val="1F497D"/>
                      </a:solidFill>
                    </a:rPr>
                    <a:t> 1 يشفره </a:t>
                  </a:r>
                  <a:r>
                    <a:rPr lang="ar-JO" dirty="0" err="1" smtClean="0">
                      <a:solidFill>
                        <a:srgbClr val="1F497D"/>
                      </a:solidFill>
                    </a:rPr>
                    <a:t>الجين</a:t>
                  </a:r>
                  <a:r>
                    <a:rPr lang="ar-JO" dirty="0" smtClean="0">
                      <a:solidFill>
                        <a:srgbClr val="1F497D"/>
                      </a:solidFill>
                    </a:rPr>
                    <a:t> 1</a:t>
                  </a:r>
                  <a:endParaRPr lang="he-IL" dirty="0">
                    <a:solidFill>
                      <a:srgbClr val="1F497D"/>
                    </a:solidFill>
                  </a:endParaRPr>
                </a:p>
              </p:txBody>
            </p:sp>
            <p:grpSp>
              <p:nvGrpSpPr>
                <p:cNvPr id="91193" name="קבוצה 19"/>
                <p:cNvGrpSpPr>
                  <a:grpSpLocks/>
                </p:cNvGrpSpPr>
                <p:nvPr/>
              </p:nvGrpSpPr>
              <p:grpSpPr bwMode="auto">
                <a:xfrm>
                  <a:off x="231776" y="5313924"/>
                  <a:ext cx="8466544" cy="414106"/>
                  <a:chOff x="1" y="5904178"/>
                  <a:chExt cx="8466544" cy="414106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020520" y="5941259"/>
                    <a:ext cx="446025" cy="368193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  <a:effectLst>
                    <a:outerShdw sx="102000" sy="102000" algn="tl" rotWithShape="0">
                      <a:schemeClr val="bg1">
                        <a:lumMod val="65000"/>
                        <a:alpha val="0"/>
                      </a:scheme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rgbClr val="1F497D"/>
                        </a:solidFill>
                      </a:rPr>
                      <a:t>B</a:t>
                    </a:r>
                    <a:endParaRPr lang="he-IL" dirty="0">
                      <a:solidFill>
                        <a:srgbClr val="1F497D"/>
                      </a:solidFill>
                    </a:endParaRPr>
                  </a:p>
                </p:txBody>
              </p:sp>
              <p:sp>
                <p:nvSpPr>
                  <p:cNvPr id="22" name="חץ שמאלה 21"/>
                  <p:cNvSpPr/>
                  <p:nvPr/>
                </p:nvSpPr>
                <p:spPr>
                  <a:xfrm>
                    <a:off x="5703093" y="6033308"/>
                    <a:ext cx="2317427" cy="184097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276115" y="5949195"/>
                    <a:ext cx="426978" cy="36978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  <a:effectLst>
                    <a:outerShdw sx="102000" sy="102000" algn="tl" rotWithShape="0">
                      <a:schemeClr val="bg1">
                        <a:lumMod val="65000"/>
                        <a:alpha val="0"/>
                      </a:scheme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solidFill>
                          <a:prstClr val="black"/>
                        </a:solidFill>
                        <a:latin typeface="Arial"/>
                        <a:cs typeface="Arial"/>
                      </a:rPr>
                      <a:t>C</a:t>
                    </a:r>
                    <a:endParaRPr lang="he-IL" dirty="0">
                      <a:solidFill>
                        <a:prstClr val="black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433300" y="5941259"/>
                    <a:ext cx="611102" cy="368193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  <a:effectLst>
                    <a:outerShdw sx="102000" sy="102000" algn="tl" rotWithShape="0">
                      <a:schemeClr val="bg1">
                        <a:lumMod val="65000"/>
                        <a:alpha val="0"/>
                      </a:scheme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solidFill>
                          <a:prstClr val="black"/>
                        </a:solidFill>
                        <a:latin typeface="Arial"/>
                        <a:cs typeface="Arial"/>
                      </a:rPr>
                      <a:t>D</a:t>
                    </a:r>
                    <a:endParaRPr lang="he-IL" dirty="0">
                      <a:solidFill>
                        <a:prstClr val="black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" y="5904758"/>
                    <a:ext cx="1099985" cy="36978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  <a:effectLst>
                    <a:outerShdw sx="102000" sy="102000" algn="tl" rotWithShape="0">
                      <a:schemeClr val="bg1">
                        <a:lumMod val="65000"/>
                        <a:alpha val="0"/>
                      </a:scheme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ar-JO" dirty="0" err="1" smtClean="0">
                        <a:solidFill>
                          <a:prstClr val="black"/>
                        </a:solidFill>
                        <a:latin typeface="Arial"/>
                        <a:cs typeface="Arial"/>
                      </a:rPr>
                      <a:t>متيونين</a:t>
                    </a:r>
                    <a:endParaRPr lang="he-IL" dirty="0">
                      <a:solidFill>
                        <a:prstClr val="black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6" name="חץ שמאלה 25"/>
                  <p:cNvSpPr/>
                  <p:nvPr/>
                </p:nvSpPr>
                <p:spPr>
                  <a:xfrm>
                    <a:off x="3044401" y="6033308"/>
                    <a:ext cx="2231714" cy="184097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" name="חץ שמאלה 26"/>
                  <p:cNvSpPr/>
                  <p:nvPr/>
                </p:nvSpPr>
                <p:spPr>
                  <a:xfrm>
                    <a:off x="1099986" y="6007915"/>
                    <a:ext cx="1339663" cy="209489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4127170" y="4806762"/>
                <a:ext cx="992049" cy="92306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ar-JO" dirty="0" err="1" smtClean="0">
                    <a:solidFill>
                      <a:srgbClr val="1F497D"/>
                    </a:solidFill>
                  </a:rPr>
                  <a:t>انزيم</a:t>
                </a:r>
                <a:r>
                  <a:rPr lang="ar-JO" dirty="0" smtClean="0">
                    <a:solidFill>
                      <a:srgbClr val="1F497D"/>
                    </a:solidFill>
                  </a:rPr>
                  <a:t> 2 يشفره الجين2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81173" y="4844851"/>
                <a:ext cx="992050" cy="92306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ar-JO" dirty="0" err="1" smtClean="0">
                    <a:solidFill>
                      <a:srgbClr val="1F497D"/>
                    </a:solidFill>
                  </a:rPr>
                  <a:t>انزيم</a:t>
                </a:r>
                <a:r>
                  <a:rPr lang="ar-JO" dirty="0" smtClean="0">
                    <a:solidFill>
                      <a:srgbClr val="1F497D"/>
                    </a:solidFill>
                  </a:rPr>
                  <a:t> 3 يشفره </a:t>
                </a:r>
                <a:r>
                  <a:rPr lang="ar-JO" dirty="0" err="1" smtClean="0">
                    <a:solidFill>
                      <a:srgbClr val="1F497D"/>
                    </a:solidFill>
                  </a:rPr>
                  <a:t>الجين</a:t>
                </a:r>
                <a:r>
                  <a:rPr lang="ar-JO" dirty="0" smtClean="0">
                    <a:solidFill>
                      <a:srgbClr val="1F497D"/>
                    </a:solidFill>
                  </a:rPr>
                  <a:t> 3</a:t>
                </a:r>
                <a:endParaRPr lang="he-IL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11297" y="5843099"/>
                <a:ext cx="992049" cy="119998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ar-JO" dirty="0" smtClean="0">
                    <a:solidFill>
                      <a:srgbClr val="FF0000"/>
                    </a:solidFill>
                  </a:rPr>
                  <a:t>في السلالة 3 </a:t>
                </a:r>
                <a:r>
                  <a:rPr lang="ar-JO" dirty="0" err="1" smtClean="0">
                    <a:solidFill>
                      <a:srgbClr val="FF0000"/>
                    </a:solidFill>
                  </a:rPr>
                  <a:t>الجين</a:t>
                </a:r>
                <a:r>
                  <a:rPr lang="ar-JO" dirty="0" smtClean="0">
                    <a:solidFill>
                      <a:srgbClr val="FF0000"/>
                    </a:solidFill>
                  </a:rPr>
                  <a:t> رقم 2 متضرر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0697" y="5843099"/>
                <a:ext cx="992050" cy="119998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 rtlCol="1">
                <a:spAutoFit/>
              </a:bodyPr>
              <a:lstStyle/>
              <a:p>
                <a:pPr>
                  <a:defRPr/>
                </a:pPr>
                <a:r>
                  <a:rPr lang="ar-JO" dirty="0" smtClean="0">
                    <a:solidFill>
                      <a:srgbClr val="FF0000"/>
                    </a:solidFill>
                  </a:rPr>
                  <a:t>في السلالة 1 </a:t>
                </a:r>
                <a:r>
                  <a:rPr lang="ar-JO" dirty="0" err="1" smtClean="0">
                    <a:solidFill>
                      <a:srgbClr val="FF0000"/>
                    </a:solidFill>
                  </a:rPr>
                  <a:t>الجين</a:t>
                </a:r>
                <a:r>
                  <a:rPr lang="ar-JO" dirty="0" smtClean="0">
                    <a:solidFill>
                      <a:srgbClr val="FF0000"/>
                    </a:solidFill>
                  </a:rPr>
                  <a:t> رقم 3 متضرر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94660"/>
              </p:ext>
            </p:extLst>
          </p:nvPr>
        </p:nvGraphicFramePr>
        <p:xfrm>
          <a:off x="1158874" y="1484784"/>
          <a:ext cx="6361114" cy="22859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0186"/>
                <a:gridCol w="912763"/>
                <a:gridCol w="1085758"/>
                <a:gridCol w="1182035"/>
                <a:gridCol w="1060186"/>
                <a:gridCol w="1060186"/>
              </a:tblGrid>
              <a:tr h="370735"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800" dirty="0" err="1" smtClean="0"/>
                        <a:t>السلاله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800" dirty="0" smtClean="0"/>
                        <a:t>وسط فقير بدون </a:t>
                      </a:r>
                      <a:r>
                        <a:rPr lang="ar-JO" sz="1800" dirty="0" err="1" smtClean="0"/>
                        <a:t>اضافات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JO" sz="1800" dirty="0" smtClean="0"/>
                        <a:t>وسط فقير </a:t>
                      </a:r>
                      <a:r>
                        <a:rPr lang="ar-JO" sz="1800" dirty="0" err="1" smtClean="0"/>
                        <a:t>باضافة</a:t>
                      </a:r>
                      <a:r>
                        <a:rPr lang="ar-JO" sz="1800" dirty="0" smtClean="0"/>
                        <a:t> المواد</a:t>
                      </a:r>
                      <a:r>
                        <a:rPr lang="he-IL" sz="1800" dirty="0" smtClean="0"/>
                        <a:t>: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3639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aseline="0" dirty="0" smtClean="0"/>
                        <a:t>C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D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dirty="0" err="1" smtClean="0"/>
                        <a:t>متيونين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37073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</a:t>
                      </a:r>
                      <a:endParaRPr lang="he-IL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44282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2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</a:t>
                      </a:r>
                      <a:endParaRPr lang="he-IL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8" marB="45708"/>
                </a:tc>
              </a:tr>
              <a:tr h="37073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-</a:t>
                      </a:r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-</a:t>
                      </a:r>
                      <a:endParaRPr lang="he-IL" sz="24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+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+</a:t>
                      </a:r>
                      <a:endParaRPr lang="he-IL" sz="1800" dirty="0"/>
                    </a:p>
                  </a:txBody>
                  <a:tcPr marL="91451" marR="91451"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מצגות ביולוגיה - יב\Ready\09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02650" cy="38782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36935"/>
            <a:ext cx="8985176" cy="439737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</a:rPr>
              <a:t>العلاقة بين </a:t>
            </a:r>
            <a:r>
              <a:rPr lang="ar-JO" sz="1800" b="1" dirty="0" err="1" smtClean="0">
                <a:solidFill>
                  <a:srgbClr val="FF6600"/>
                </a:solidFill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ar-JO" sz="1800" b="1" dirty="0" smtClean="0">
                <a:solidFill>
                  <a:srgbClr val="FF6600"/>
                </a:solidFill>
              </a:rPr>
              <a:t> والصفات - محاكاة</a:t>
            </a:r>
            <a:endParaRPr lang="he-IL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CE9EC-0B71-4EA2-ABF1-5C49D1E981D6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738" y="5013176"/>
            <a:ext cx="8389937" cy="66995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في المحاكاة</a:t>
            </a:r>
            <a:r>
              <a:rPr lang="ar-JO" kern="0" dirty="0" smtClean="0">
                <a:hlinkClick r:id="rId4"/>
              </a:rPr>
              <a:t> </a:t>
            </a:r>
            <a:r>
              <a:rPr lang="ar-JO" kern="0" dirty="0" smtClean="0">
                <a:solidFill>
                  <a:prstClr val="black"/>
                </a:solidFill>
              </a:rPr>
              <a:t>وصف للعلاقة بين </a:t>
            </a:r>
            <a:r>
              <a:rPr lang="ar-JO" kern="0" dirty="0" err="1" smtClean="0">
                <a:solidFill>
                  <a:prstClr val="black"/>
                </a:solidFill>
              </a:rPr>
              <a:t>الجين</a:t>
            </a:r>
            <a:r>
              <a:rPr lang="ar-JO" kern="0" dirty="0" smtClean="0">
                <a:solidFill>
                  <a:prstClr val="black"/>
                </a:solidFill>
              </a:rPr>
              <a:t> المشفر </a:t>
            </a:r>
            <a:r>
              <a:rPr lang="ar-JO" kern="0" dirty="0" err="1" smtClean="0">
                <a:solidFill>
                  <a:prstClr val="black"/>
                </a:solidFill>
              </a:rPr>
              <a:t>للانزيم</a:t>
            </a:r>
            <a:r>
              <a:rPr lang="ar-JO" kern="0" dirty="0" smtClean="0">
                <a:solidFill>
                  <a:prstClr val="black"/>
                </a:solidFill>
              </a:rPr>
              <a:t> المنتج </a:t>
            </a:r>
            <a:r>
              <a:rPr lang="ar-JO" kern="0" dirty="0" err="1" smtClean="0">
                <a:solidFill>
                  <a:prstClr val="black"/>
                </a:solidFill>
              </a:rPr>
              <a:t>للميلانين</a:t>
            </a:r>
            <a:r>
              <a:rPr lang="ar-JO" kern="0" dirty="0" smtClean="0">
                <a:solidFill>
                  <a:prstClr val="black"/>
                </a:solidFill>
              </a:rPr>
              <a:t> وبين صفة لون البشرة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kern="0" dirty="0" smtClean="0">
                <a:solidFill>
                  <a:prstClr val="black"/>
                </a:solidFill>
              </a:rPr>
              <a:t>خلل في </a:t>
            </a:r>
            <a:r>
              <a:rPr lang="ar-JO" kern="0" dirty="0" err="1" smtClean="0">
                <a:solidFill>
                  <a:prstClr val="black"/>
                </a:solidFill>
              </a:rPr>
              <a:t>الجين</a:t>
            </a:r>
            <a:r>
              <a:rPr lang="ar-JO" kern="0" dirty="0" smtClean="0">
                <a:solidFill>
                  <a:prstClr val="black"/>
                </a:solidFill>
              </a:rPr>
              <a:t> (طفرة) قد يؤدي </a:t>
            </a:r>
            <a:r>
              <a:rPr lang="ar-JO" kern="0" dirty="0" err="1" smtClean="0">
                <a:solidFill>
                  <a:prstClr val="black"/>
                </a:solidFill>
              </a:rPr>
              <a:t>الى</a:t>
            </a:r>
            <a:r>
              <a:rPr lang="ar-JO" kern="0" dirty="0" smtClean="0">
                <a:solidFill>
                  <a:prstClr val="black"/>
                </a:solidFill>
              </a:rPr>
              <a:t> </a:t>
            </a:r>
            <a:r>
              <a:rPr lang="ar-JO" kern="0" dirty="0" err="1" smtClean="0">
                <a:solidFill>
                  <a:prstClr val="black"/>
                </a:solidFill>
              </a:rPr>
              <a:t>المهق</a:t>
            </a:r>
            <a:r>
              <a:rPr lang="ar-JO" kern="0" dirty="0" smtClean="0">
                <a:solidFill>
                  <a:prstClr val="black"/>
                </a:solidFill>
              </a:rPr>
              <a:t> .</a:t>
            </a: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66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66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anz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14926" cy="1504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480131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18:  </a:t>
            </a:r>
            <a:r>
              <a:rPr lang="ar-JO" b="1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 2009</a:t>
            </a:r>
            <a:endParaRPr lang="he-IL" b="1" dirty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المادة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D </a:t>
            </a:r>
            <a:r>
              <a:rPr lang="he-IL" dirty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ضرورية لتنمية بكتيريا من نوع معين , تنتج البكتيريا المادة </a:t>
            </a:r>
            <a:r>
              <a:rPr lang="en-US" dirty="0" smtClean="0">
                <a:solidFill>
                  <a:srgbClr val="1F497D"/>
                </a:solidFill>
              </a:rPr>
              <a:t>D</a:t>
            </a:r>
            <a:r>
              <a:rPr lang="ar-JO" dirty="0" smtClean="0">
                <a:solidFill>
                  <a:srgbClr val="1F497D"/>
                </a:solidFill>
              </a:rPr>
              <a:t> من مادة </a:t>
            </a:r>
            <a:r>
              <a:rPr lang="ar-JO" dirty="0" err="1" smtClean="0">
                <a:solidFill>
                  <a:srgbClr val="1F497D"/>
                </a:solidFill>
              </a:rPr>
              <a:t>اصلية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A</a:t>
            </a:r>
            <a:r>
              <a:rPr lang="ar-JO" dirty="0" smtClean="0">
                <a:solidFill>
                  <a:srgbClr val="1F497D"/>
                </a:solidFill>
              </a:rPr>
              <a:t>حسب المسار التالي: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ar-JO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تستطيع البكتيريا من هذا النوع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تنمو على وسط يحوي على </a:t>
            </a:r>
            <a:r>
              <a:rPr lang="ar-JO" dirty="0" err="1" smtClean="0">
                <a:solidFill>
                  <a:srgbClr val="1F497D"/>
                </a:solidFill>
              </a:rPr>
              <a:t>الاقل</a:t>
            </a:r>
            <a:r>
              <a:rPr lang="ar-JO" dirty="0" smtClean="0">
                <a:solidFill>
                  <a:srgbClr val="1F497D"/>
                </a:solidFill>
              </a:rPr>
              <a:t> احد المواد </a:t>
            </a:r>
            <a:r>
              <a:rPr lang="en-US" dirty="0" smtClean="0">
                <a:solidFill>
                  <a:srgbClr val="1F497D"/>
                </a:solidFill>
              </a:rPr>
              <a:t>A</a:t>
            </a:r>
            <a:r>
              <a:rPr lang="en-US" dirty="0">
                <a:solidFill>
                  <a:srgbClr val="1F497D"/>
                </a:solidFill>
              </a:rPr>
              <a:t>, B, C, D</a:t>
            </a:r>
            <a:r>
              <a:rPr lang="he-IL" dirty="0">
                <a:solidFill>
                  <a:srgbClr val="1F497D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يستطيع صنف </a:t>
            </a:r>
            <a:r>
              <a:rPr lang="ar-JO" dirty="0" err="1" smtClean="0">
                <a:solidFill>
                  <a:srgbClr val="1F497D"/>
                </a:solidFill>
              </a:rPr>
              <a:t>طافر</a:t>
            </a:r>
            <a:r>
              <a:rPr lang="ar-JO" dirty="0" smtClean="0">
                <a:solidFill>
                  <a:srgbClr val="1F497D"/>
                </a:solidFill>
              </a:rPr>
              <a:t> من نفس البكتيريا النمو فقط على وسط يحوي المادة </a:t>
            </a:r>
            <a:r>
              <a:rPr lang="en-US" dirty="0" smtClean="0">
                <a:solidFill>
                  <a:schemeClr val="tx2"/>
                </a:solidFill>
              </a:rPr>
              <a:t>C </a:t>
            </a:r>
            <a:r>
              <a:rPr lang="he-IL" dirty="0" smtClean="0">
                <a:solidFill>
                  <a:schemeClr val="tx2"/>
                </a:solidFill>
              </a:rPr>
              <a:t> </a:t>
            </a:r>
            <a:r>
              <a:rPr lang="ar-JO" dirty="0" err="1" smtClean="0">
                <a:solidFill>
                  <a:schemeClr val="tx2"/>
                </a:solidFill>
              </a:rPr>
              <a:t>او</a:t>
            </a:r>
            <a:r>
              <a:rPr lang="ar-JO" dirty="0" smtClean="0">
                <a:solidFill>
                  <a:schemeClr val="tx2"/>
                </a:solidFill>
              </a:rPr>
              <a:t> المادة 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he-IL" dirty="0">
                <a:solidFill>
                  <a:schemeClr val="tx2"/>
                </a:solidFill>
              </a:rPr>
              <a:t>, </a:t>
            </a:r>
            <a:r>
              <a:rPr lang="ar-JO" dirty="0" smtClean="0">
                <a:solidFill>
                  <a:schemeClr val="tx2"/>
                </a:solidFill>
              </a:rPr>
              <a:t>ولا يستطيع النمو على وسط يحوي </a:t>
            </a:r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he-IL" dirty="0" smtClean="0">
                <a:solidFill>
                  <a:schemeClr val="tx2"/>
                </a:solidFill>
              </a:rPr>
              <a:t> </a:t>
            </a:r>
            <a:r>
              <a:rPr lang="ar-JO" dirty="0" smtClean="0">
                <a:solidFill>
                  <a:schemeClr val="tx2"/>
                </a:solidFill>
              </a:rPr>
              <a:t>فقط </a:t>
            </a:r>
            <a:r>
              <a:rPr lang="ar-JO" dirty="0" err="1" smtClean="0">
                <a:solidFill>
                  <a:schemeClr val="tx2"/>
                </a:solidFill>
              </a:rPr>
              <a:t>او</a:t>
            </a:r>
            <a:r>
              <a:rPr lang="ar-J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</a:t>
            </a:r>
            <a:r>
              <a:rPr lang="ar-JO" dirty="0" smtClean="0">
                <a:solidFill>
                  <a:schemeClr val="tx2"/>
                </a:solidFill>
              </a:rPr>
              <a:t> فقط</a:t>
            </a:r>
            <a:r>
              <a:rPr lang="he-IL" dirty="0" smtClean="0">
                <a:solidFill>
                  <a:schemeClr val="tx2"/>
                </a:solidFill>
              </a:rPr>
              <a:t>. </a:t>
            </a:r>
            <a:r>
              <a:rPr lang="ar-JO" dirty="0" smtClean="0">
                <a:solidFill>
                  <a:schemeClr val="tx2"/>
                </a:solidFill>
              </a:rPr>
              <a:t>في </a:t>
            </a:r>
            <a:r>
              <a:rPr lang="ar-JO" dirty="0" err="1" smtClean="0">
                <a:solidFill>
                  <a:schemeClr val="tx2"/>
                </a:solidFill>
              </a:rPr>
              <a:t>اي</a:t>
            </a:r>
            <a:r>
              <a:rPr lang="ar-JO" dirty="0" smtClean="0">
                <a:solidFill>
                  <a:schemeClr val="tx2"/>
                </a:solidFill>
              </a:rPr>
              <a:t> من الجينات </a:t>
            </a:r>
            <a:r>
              <a:rPr lang="he-IL" dirty="0" smtClean="0">
                <a:solidFill>
                  <a:schemeClr val="tx2"/>
                </a:solidFill>
              </a:rPr>
              <a:t>1</a:t>
            </a:r>
            <a:r>
              <a:rPr lang="he-IL" dirty="0">
                <a:solidFill>
                  <a:schemeClr val="tx2"/>
                </a:solidFill>
              </a:rPr>
              <a:t>, 2, 3 – </a:t>
            </a:r>
            <a:r>
              <a:rPr lang="ar-JO" dirty="0" smtClean="0">
                <a:solidFill>
                  <a:schemeClr val="tx2"/>
                </a:solidFill>
              </a:rPr>
              <a:t>كان يجب </a:t>
            </a:r>
            <a:r>
              <a:rPr lang="ar-JO" dirty="0" err="1" smtClean="0">
                <a:solidFill>
                  <a:schemeClr val="tx2"/>
                </a:solidFill>
              </a:rPr>
              <a:t>ان</a:t>
            </a:r>
            <a:r>
              <a:rPr lang="ar-JO" dirty="0" smtClean="0">
                <a:solidFill>
                  <a:schemeClr val="tx2"/>
                </a:solidFill>
              </a:rPr>
              <a:t> تحدث طفرة لينتج هذا الصنف </a:t>
            </a:r>
            <a:r>
              <a:rPr lang="ar-JO" dirty="0" err="1" smtClean="0">
                <a:solidFill>
                  <a:schemeClr val="tx2"/>
                </a:solidFill>
              </a:rPr>
              <a:t>الطافر</a:t>
            </a:r>
            <a:r>
              <a:rPr lang="ar-JO" dirty="0" smtClean="0">
                <a:solidFill>
                  <a:schemeClr val="tx2"/>
                </a:solidFill>
              </a:rPr>
              <a:t> ؟ علل .</a:t>
            </a: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2"/>
                </a:solidFill>
              </a:rPr>
              <a:t> </a:t>
            </a:r>
            <a:r>
              <a:rPr lang="ar-JO" dirty="0" smtClean="0">
                <a:solidFill>
                  <a:schemeClr val="tx2"/>
                </a:solidFill>
              </a:rPr>
              <a:t>ب- هل الصنف </a:t>
            </a:r>
            <a:r>
              <a:rPr lang="ar-JO" dirty="0" err="1" smtClean="0">
                <a:solidFill>
                  <a:schemeClr val="tx2"/>
                </a:solidFill>
              </a:rPr>
              <a:t>الطافر</a:t>
            </a:r>
            <a:r>
              <a:rPr lang="ar-JO" dirty="0" smtClean="0">
                <a:solidFill>
                  <a:schemeClr val="tx2"/>
                </a:solidFill>
              </a:rPr>
              <a:t> الذي وصف يمكنه </a:t>
            </a:r>
            <a:r>
              <a:rPr lang="ar-JO" dirty="0" err="1" smtClean="0">
                <a:solidFill>
                  <a:schemeClr val="tx2"/>
                </a:solidFill>
              </a:rPr>
              <a:t>ان</a:t>
            </a:r>
            <a:r>
              <a:rPr lang="ar-JO" dirty="0" smtClean="0">
                <a:solidFill>
                  <a:schemeClr val="tx2"/>
                </a:solidFill>
              </a:rPr>
              <a:t> يحوي </a:t>
            </a:r>
            <a:r>
              <a:rPr lang="ar-JO" dirty="0" err="1" smtClean="0">
                <a:solidFill>
                  <a:schemeClr val="tx2"/>
                </a:solidFill>
              </a:rPr>
              <a:t>طفره</a:t>
            </a:r>
            <a:r>
              <a:rPr lang="ar-JO" dirty="0" smtClean="0">
                <a:solidFill>
                  <a:schemeClr val="tx2"/>
                </a:solidFill>
              </a:rPr>
              <a:t> في جين </a:t>
            </a:r>
            <a:r>
              <a:rPr lang="ar-JO" dirty="0" err="1" smtClean="0">
                <a:solidFill>
                  <a:schemeClr val="tx2"/>
                </a:solidFill>
              </a:rPr>
              <a:t>اخر</a:t>
            </a:r>
            <a:r>
              <a:rPr lang="ar-JO" dirty="0" smtClean="0">
                <a:solidFill>
                  <a:schemeClr val="tx2"/>
                </a:solidFill>
              </a:rPr>
              <a:t> من الجينات </a:t>
            </a:r>
            <a:r>
              <a:rPr lang="he-IL" dirty="0" smtClean="0">
                <a:solidFill>
                  <a:schemeClr val="tx2"/>
                </a:solidFill>
              </a:rPr>
              <a:t>1</a:t>
            </a:r>
            <a:r>
              <a:rPr lang="he-IL" dirty="0">
                <a:solidFill>
                  <a:schemeClr val="tx2"/>
                </a:solidFill>
              </a:rPr>
              <a:t>, 2, 3, </a:t>
            </a:r>
            <a:r>
              <a:rPr lang="ar-JO" dirty="0" err="1" smtClean="0">
                <a:solidFill>
                  <a:srgbClr val="1F497D"/>
                </a:solidFill>
              </a:rPr>
              <a:t>بالاضافة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الذي ذكرته في البند ”أ“ ؟ علل </a:t>
            </a:r>
            <a:r>
              <a:rPr lang="he-IL" dirty="0" smtClean="0">
                <a:solidFill>
                  <a:srgbClr val="1F497D"/>
                </a:solidFill>
              </a:rPr>
              <a:t>.   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216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18: </a:t>
            </a:r>
            <a:r>
              <a:rPr lang="ar-JO" sz="1800" b="1" dirty="0" smtClean="0">
                <a:solidFill>
                  <a:srgbClr val="FF6600"/>
                </a:solidFill>
              </a:rPr>
              <a:t>مسار تركيب حيوي في البكتيريا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9AC9D-2CC4-460C-9200-4B2AAEB88016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anz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114926" cy="1504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18:  </a:t>
            </a:r>
            <a:r>
              <a:rPr lang="ar-JO" b="1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 2009</a:t>
            </a:r>
            <a:endParaRPr lang="he-IL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المادة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D 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ضرورية لتنمية بكتيريا من نوع معين , تنتج البكتيريا المادة </a:t>
            </a:r>
            <a:r>
              <a:rPr lang="en-US" dirty="0" smtClean="0">
                <a:solidFill>
                  <a:srgbClr val="1F497D"/>
                </a:solidFill>
              </a:rPr>
              <a:t>D</a:t>
            </a:r>
            <a:r>
              <a:rPr lang="ar-JO" dirty="0" smtClean="0">
                <a:solidFill>
                  <a:srgbClr val="1F497D"/>
                </a:solidFill>
              </a:rPr>
              <a:t> من مادة </a:t>
            </a:r>
            <a:r>
              <a:rPr lang="ar-JO" dirty="0" err="1" smtClean="0">
                <a:solidFill>
                  <a:srgbClr val="1F497D"/>
                </a:solidFill>
              </a:rPr>
              <a:t>اصلية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A</a:t>
            </a:r>
            <a:r>
              <a:rPr lang="ar-JO" dirty="0" smtClean="0">
                <a:solidFill>
                  <a:srgbClr val="1F497D"/>
                </a:solidFill>
              </a:rPr>
              <a:t>حسب المسار التالي: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318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71488" y="3095625"/>
            <a:ext cx="8196262" cy="242093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أ- كانت </a:t>
            </a:r>
            <a:r>
              <a:rPr lang="ar-JO" dirty="0" err="1" smtClean="0">
                <a:solidFill>
                  <a:prstClr val="black"/>
                </a:solidFill>
              </a:rPr>
              <a:t>الطفره</a:t>
            </a:r>
            <a:r>
              <a:rPr lang="ar-JO" dirty="0" smtClean="0">
                <a:solidFill>
                  <a:prstClr val="black"/>
                </a:solidFill>
              </a:rPr>
              <a:t> في </a:t>
            </a:r>
            <a:r>
              <a:rPr lang="ar-JO" dirty="0" err="1" smtClean="0">
                <a:solidFill>
                  <a:prstClr val="black"/>
                </a:solidFill>
              </a:rPr>
              <a:t>الجين</a:t>
            </a:r>
            <a:r>
              <a:rPr lang="ar-JO" dirty="0" smtClean="0">
                <a:solidFill>
                  <a:prstClr val="black"/>
                </a:solidFill>
              </a:rPr>
              <a:t> 2 , وسبب ذلك لم يكن للبكتيريا </a:t>
            </a:r>
            <a:r>
              <a:rPr lang="ar-JO" dirty="0" err="1" smtClean="0">
                <a:solidFill>
                  <a:prstClr val="black"/>
                </a:solidFill>
              </a:rPr>
              <a:t>الانزيم</a:t>
            </a:r>
            <a:r>
              <a:rPr lang="ar-JO" dirty="0" smtClean="0">
                <a:solidFill>
                  <a:prstClr val="black"/>
                </a:solidFill>
              </a:rPr>
              <a:t> 2 لذلك فهي لا تستطيع تحويل المادة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للمادة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he-IL" dirty="0">
                <a:solidFill>
                  <a:schemeClr val="tx1"/>
                </a:solidFill>
              </a:rPr>
              <a:t>, </a:t>
            </a:r>
            <a:r>
              <a:rPr lang="ar-JO" dirty="0" smtClean="0">
                <a:solidFill>
                  <a:schemeClr val="tx1"/>
                </a:solidFill>
              </a:rPr>
              <a:t>لذلك فان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المواد 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لا تُمكِّن البكتيريا من النمو </a:t>
            </a:r>
            <a:r>
              <a:rPr lang="he-IL" dirty="0" smtClean="0">
                <a:solidFill>
                  <a:schemeClr val="tx1"/>
                </a:solidFill>
              </a:rPr>
              <a:t>. </a:t>
            </a: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المواد 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he-IL" dirty="0">
                <a:solidFill>
                  <a:schemeClr val="tx1"/>
                </a:solidFill>
              </a:rPr>
              <a:t>, </a:t>
            </a:r>
            <a:r>
              <a:rPr lang="ar-JO" dirty="0" err="1" smtClean="0">
                <a:solidFill>
                  <a:schemeClr val="tx1"/>
                </a:solidFill>
              </a:rPr>
              <a:t>المتكونه</a:t>
            </a:r>
            <a:r>
              <a:rPr lang="ar-JO" dirty="0" smtClean="0">
                <a:solidFill>
                  <a:schemeClr val="tx1"/>
                </a:solidFill>
              </a:rPr>
              <a:t> خلال مسار التركيب الحيوي بعد عمل </a:t>
            </a:r>
            <a:r>
              <a:rPr lang="ar-JO" dirty="0" err="1" smtClean="0">
                <a:solidFill>
                  <a:schemeClr val="tx1"/>
                </a:solidFill>
              </a:rPr>
              <a:t>الانزيم</a:t>
            </a:r>
            <a:r>
              <a:rPr lang="ar-JO" dirty="0" smtClean="0">
                <a:solidFill>
                  <a:schemeClr val="tx1"/>
                </a:solidFill>
              </a:rPr>
              <a:t> 2 تُمكِّن من نمو البكتيريا </a:t>
            </a: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ب- من المحتمل وجود </a:t>
            </a:r>
            <a:r>
              <a:rPr lang="ar-JO" dirty="0" err="1" smtClean="0">
                <a:solidFill>
                  <a:schemeClr val="tx1"/>
                </a:solidFill>
              </a:rPr>
              <a:t>طفره</a:t>
            </a:r>
            <a:r>
              <a:rPr lang="ar-JO" dirty="0" smtClean="0">
                <a:solidFill>
                  <a:schemeClr val="tx1"/>
                </a:solidFill>
              </a:rPr>
              <a:t> لدى الصنف </a:t>
            </a:r>
            <a:r>
              <a:rPr lang="ar-JO" dirty="0" err="1" smtClean="0">
                <a:solidFill>
                  <a:schemeClr val="tx1"/>
                </a:solidFill>
              </a:rPr>
              <a:t>الطافر</a:t>
            </a:r>
            <a:r>
              <a:rPr lang="ar-JO" dirty="0" smtClean="0">
                <a:solidFill>
                  <a:schemeClr val="tx1"/>
                </a:solidFill>
              </a:rPr>
              <a:t> في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1 </a:t>
            </a:r>
            <a:r>
              <a:rPr lang="ar-JO" dirty="0" err="1" smtClean="0">
                <a:solidFill>
                  <a:schemeClr val="tx1"/>
                </a:solidFill>
              </a:rPr>
              <a:t>ايضاً</a:t>
            </a:r>
            <a:r>
              <a:rPr lang="ar-JO" dirty="0" smtClean="0">
                <a:solidFill>
                  <a:schemeClr val="tx1"/>
                </a:solidFill>
              </a:rPr>
              <a:t> ,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للطفره</a:t>
            </a:r>
            <a:r>
              <a:rPr lang="ar-JO" dirty="0" smtClean="0">
                <a:solidFill>
                  <a:schemeClr val="tx1"/>
                </a:solidFill>
              </a:rPr>
              <a:t> في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2 , لا يمكن التمييز بينه وبين </a:t>
            </a:r>
            <a:r>
              <a:rPr lang="ar-JO" dirty="0" err="1" smtClean="0">
                <a:solidFill>
                  <a:schemeClr val="tx1"/>
                </a:solidFill>
              </a:rPr>
              <a:t>طافر</a:t>
            </a:r>
            <a:r>
              <a:rPr lang="ar-JO" dirty="0" smtClean="0">
                <a:solidFill>
                  <a:schemeClr val="tx1"/>
                </a:solidFill>
              </a:rPr>
              <a:t> متضرر في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2 فقط </a:t>
            </a:r>
            <a:r>
              <a:rPr lang="ar-JO" dirty="0" err="1" smtClean="0">
                <a:solidFill>
                  <a:schemeClr val="tx1"/>
                </a:solidFill>
              </a:rPr>
              <a:t>لانهما</a:t>
            </a:r>
            <a:r>
              <a:rPr lang="ar-JO" dirty="0" smtClean="0">
                <a:solidFill>
                  <a:schemeClr val="tx1"/>
                </a:solidFill>
              </a:rPr>
              <a:t> بحاجة </a:t>
            </a:r>
            <a:r>
              <a:rPr lang="ar-JO" dirty="0" err="1" smtClean="0">
                <a:solidFill>
                  <a:schemeClr val="tx1"/>
                </a:solidFill>
              </a:rPr>
              <a:t>الى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المادة 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لو المادة </a:t>
            </a:r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87338" y="6524625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90D3C-06AC-4265-96F3-A5638E8E8B14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glik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349876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0" y="465138"/>
            <a:ext cx="8183563" cy="53553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19: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2008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يتم تحليل </a:t>
            </a:r>
            <a:r>
              <a:rPr lang="ar-JO" dirty="0" err="1" smtClean="0">
                <a:solidFill>
                  <a:srgbClr val="1F497D"/>
                </a:solidFill>
              </a:rPr>
              <a:t>الجلايكوجين</a:t>
            </a:r>
            <a:r>
              <a:rPr lang="ar-JO" dirty="0" smtClean="0">
                <a:solidFill>
                  <a:srgbClr val="1F497D"/>
                </a:solidFill>
              </a:rPr>
              <a:t> في العضلة بواسطة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GP</a:t>
            </a:r>
            <a:r>
              <a:rPr lang="he-IL" dirty="0">
                <a:solidFill>
                  <a:srgbClr val="1F497D"/>
                </a:solidFill>
              </a:rPr>
              <a:t>.</a:t>
            </a:r>
            <a:endParaRPr 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في حالة الراحة , يكون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GP 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غير نشط </a:t>
            </a:r>
            <a:r>
              <a:rPr lang="he-IL" dirty="0" smtClean="0">
                <a:solidFill>
                  <a:srgbClr val="1F497D"/>
                </a:solidFill>
              </a:rPr>
              <a:t>.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مع تنشيط العضلات , يتحول </a:t>
            </a:r>
            <a:r>
              <a:rPr lang="ar-JO" dirty="0" err="1" smtClean="0">
                <a:solidFill>
                  <a:srgbClr val="1F497D"/>
                </a:solidFill>
              </a:rPr>
              <a:t>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اخر</a:t>
            </a:r>
            <a:r>
              <a:rPr lang="ar-JO" dirty="0" smtClean="0">
                <a:solidFill>
                  <a:srgbClr val="1F497D"/>
                </a:solidFill>
              </a:rPr>
              <a:t> , يسمى </a:t>
            </a:r>
            <a:r>
              <a:rPr lang="en-US" dirty="0" smtClean="0">
                <a:solidFill>
                  <a:srgbClr val="1F497D"/>
                </a:solidFill>
              </a:rPr>
              <a:t>PK </a:t>
            </a:r>
            <a:r>
              <a:rPr lang="he-IL" dirty="0">
                <a:solidFill>
                  <a:srgbClr val="1F497D"/>
                </a:solidFill>
              </a:rPr>
              <a:t>,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نشط , ويُنشِّط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GP</a:t>
            </a:r>
            <a:r>
              <a:rPr lang="ar-JO" dirty="0" smtClean="0">
                <a:solidFill>
                  <a:srgbClr val="1F497D"/>
                </a:solidFill>
              </a:rPr>
              <a:t> (نظر المخطط</a:t>
            </a:r>
            <a:r>
              <a:rPr lang="he-IL" dirty="0" smtClean="0">
                <a:solidFill>
                  <a:srgbClr val="1F497D"/>
                </a:solidFill>
              </a:rPr>
              <a:t>).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المرضى بمرض يسمى ”</a:t>
            </a:r>
            <a:r>
              <a:rPr lang="ar-JO" dirty="0" err="1" smtClean="0">
                <a:solidFill>
                  <a:srgbClr val="1F497D"/>
                </a:solidFill>
              </a:rPr>
              <a:t>مكاردل</a:t>
            </a:r>
            <a:r>
              <a:rPr lang="ar-JO" dirty="0" smtClean="0">
                <a:solidFill>
                  <a:srgbClr val="1F497D"/>
                </a:solidFill>
              </a:rPr>
              <a:t>“ يجدون </a:t>
            </a:r>
            <a:r>
              <a:rPr lang="ar-JO" dirty="0" err="1" smtClean="0">
                <a:solidFill>
                  <a:srgbClr val="1F497D"/>
                </a:solidFill>
              </a:rPr>
              <a:t>صعوبه</a:t>
            </a:r>
            <a:r>
              <a:rPr lang="ar-JO" dirty="0" smtClean="0">
                <a:solidFill>
                  <a:srgbClr val="1F497D"/>
                </a:solidFill>
              </a:rPr>
              <a:t> في </a:t>
            </a:r>
            <a:r>
              <a:rPr lang="ar-JO" dirty="0" err="1" smtClean="0">
                <a:solidFill>
                  <a:srgbClr val="1F497D"/>
                </a:solidFill>
              </a:rPr>
              <a:t>ادائهم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اثناء</a:t>
            </a:r>
            <a:r>
              <a:rPr lang="ar-JO" dirty="0" smtClean="0">
                <a:solidFill>
                  <a:srgbClr val="1F497D"/>
                </a:solidFill>
              </a:rPr>
              <a:t> بذل الجهد , بسبب </a:t>
            </a:r>
            <a:r>
              <a:rPr lang="ar-JO" dirty="0" err="1" smtClean="0">
                <a:solidFill>
                  <a:srgbClr val="1F497D"/>
                </a:solidFill>
              </a:rPr>
              <a:t>اصابة</a:t>
            </a:r>
            <a:r>
              <a:rPr lang="ar-JO" dirty="0" smtClean="0">
                <a:solidFill>
                  <a:srgbClr val="1F497D"/>
                </a:solidFill>
              </a:rPr>
              <a:t> عملية تحليل </a:t>
            </a:r>
            <a:r>
              <a:rPr lang="ar-JO" dirty="0" err="1" smtClean="0">
                <a:solidFill>
                  <a:srgbClr val="1F497D"/>
                </a:solidFill>
              </a:rPr>
              <a:t>الجلايكوجين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جلوكوز في العضلة 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هنالك عدة جينات يمكن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تسبب </a:t>
            </a:r>
            <a:r>
              <a:rPr lang="ar-JO" dirty="0" err="1" smtClean="0">
                <a:solidFill>
                  <a:srgbClr val="1F497D"/>
                </a:solidFill>
              </a:rPr>
              <a:t>اصابة</a:t>
            </a:r>
            <a:r>
              <a:rPr lang="ar-JO" dirty="0" smtClean="0">
                <a:solidFill>
                  <a:srgbClr val="1F497D"/>
                </a:solidFill>
              </a:rPr>
              <a:t> كل واحد منها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مرض </a:t>
            </a:r>
            <a:r>
              <a:rPr lang="ar-JO" dirty="0" err="1" smtClean="0">
                <a:solidFill>
                  <a:srgbClr val="1F497D"/>
                </a:solidFill>
              </a:rPr>
              <a:t>مكاردل</a:t>
            </a:r>
            <a:r>
              <a:rPr lang="ar-JO" dirty="0" smtClean="0">
                <a:solidFill>
                  <a:srgbClr val="1F497D"/>
                </a:solidFill>
              </a:rPr>
              <a:t> , فسِّر هذه الحقيقة حسب المخطط؟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لماذا يجد المصابون صعوبة في </a:t>
            </a:r>
            <a:r>
              <a:rPr lang="ar-JO" dirty="0" err="1" smtClean="0">
                <a:solidFill>
                  <a:srgbClr val="1F497D"/>
                </a:solidFill>
              </a:rPr>
              <a:t>ادائهم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اثناء</a:t>
            </a:r>
            <a:r>
              <a:rPr lang="ar-JO" dirty="0" smtClean="0">
                <a:solidFill>
                  <a:srgbClr val="1F497D"/>
                </a:solidFill>
              </a:rPr>
              <a:t> بذل الجهد </a:t>
            </a:r>
            <a:r>
              <a:rPr lang="he-IL" dirty="0" smtClean="0">
                <a:solidFill>
                  <a:srgbClr val="1F497D"/>
                </a:solidFill>
              </a:rPr>
              <a:t>?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421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19: </a:t>
            </a:r>
            <a:r>
              <a:rPr lang="ar-JO" sz="1800" b="1" dirty="0" smtClean="0">
                <a:solidFill>
                  <a:srgbClr val="FF6600"/>
                </a:solidFill>
              </a:rPr>
              <a:t>مرض </a:t>
            </a:r>
            <a:r>
              <a:rPr lang="ar-JO" sz="1800" b="1" dirty="0" err="1" smtClean="0">
                <a:solidFill>
                  <a:srgbClr val="FF6600"/>
                </a:solidFill>
              </a:rPr>
              <a:t>مكاردل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D2BB0-3E25-4E14-B321-4A39B23B8BD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glik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349876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0" y="465138"/>
            <a:ext cx="8183563" cy="369331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19: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2008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ar-JO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هنالك عدة جينات يمكن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تسبب </a:t>
            </a:r>
            <a:r>
              <a:rPr lang="ar-JO" dirty="0" err="1" smtClean="0">
                <a:solidFill>
                  <a:srgbClr val="1F497D"/>
                </a:solidFill>
              </a:rPr>
              <a:t>اصابة</a:t>
            </a:r>
            <a:r>
              <a:rPr lang="ar-JO" dirty="0" smtClean="0">
                <a:solidFill>
                  <a:srgbClr val="1F497D"/>
                </a:solidFill>
              </a:rPr>
              <a:t> كل واحد منها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مرض </a:t>
            </a:r>
            <a:r>
              <a:rPr lang="ar-JO" dirty="0" err="1" smtClean="0">
                <a:solidFill>
                  <a:srgbClr val="1F497D"/>
                </a:solidFill>
              </a:rPr>
              <a:t>مكاردل</a:t>
            </a:r>
            <a:r>
              <a:rPr lang="ar-JO" dirty="0" smtClean="0">
                <a:solidFill>
                  <a:srgbClr val="1F497D"/>
                </a:solidFill>
              </a:rPr>
              <a:t> , فسِّر هذه الحقيقة حسب المخطط؟ 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لماذا يجد المصابون صعوبة في </a:t>
            </a:r>
            <a:r>
              <a:rPr lang="ar-JO" dirty="0" err="1" smtClean="0">
                <a:solidFill>
                  <a:srgbClr val="1F497D"/>
                </a:solidFill>
              </a:rPr>
              <a:t>ادائهم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اثناء</a:t>
            </a:r>
            <a:r>
              <a:rPr lang="ar-JO" dirty="0" smtClean="0">
                <a:solidFill>
                  <a:srgbClr val="1F497D"/>
                </a:solidFill>
              </a:rPr>
              <a:t> بذل الجهد </a:t>
            </a:r>
            <a:r>
              <a:rPr lang="he-IL" dirty="0" smtClean="0">
                <a:solidFill>
                  <a:srgbClr val="1F497D"/>
                </a:solidFill>
              </a:rPr>
              <a:t>?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523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8F02B-D183-4FB4-92ED-1FDA22D9B69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309563" y="4451350"/>
            <a:ext cx="8196262" cy="20875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أ- تضرر </a:t>
            </a:r>
            <a:r>
              <a:rPr lang="ar-JO" dirty="0" err="1" smtClean="0">
                <a:solidFill>
                  <a:prstClr val="black"/>
                </a:solidFill>
              </a:rPr>
              <a:t>الجين</a:t>
            </a:r>
            <a:r>
              <a:rPr lang="ar-JO" dirty="0" smtClean="0">
                <a:solidFill>
                  <a:prstClr val="black"/>
                </a:solidFill>
              </a:rPr>
              <a:t> المشفر </a:t>
            </a:r>
            <a:r>
              <a:rPr lang="ar-JO" dirty="0" err="1" smtClean="0">
                <a:solidFill>
                  <a:prstClr val="black"/>
                </a:solidFill>
              </a:rPr>
              <a:t>للانزيم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PK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او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للانزيم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GP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قد يؤدي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المرض لان </a:t>
            </a:r>
            <a:r>
              <a:rPr lang="ar-JO" dirty="0" err="1" smtClean="0">
                <a:solidFill>
                  <a:prstClr val="black"/>
                </a:solidFill>
              </a:rPr>
              <a:t>الانزيم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PK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ينشط </a:t>
            </a:r>
            <a:r>
              <a:rPr lang="ar-JO" dirty="0" err="1" smtClean="0">
                <a:solidFill>
                  <a:prstClr val="black"/>
                </a:solidFill>
              </a:rPr>
              <a:t>الانزيم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GP</a:t>
            </a:r>
            <a:r>
              <a:rPr lang="he-IL" dirty="0">
                <a:solidFill>
                  <a:prstClr val="black"/>
                </a:solidFill>
              </a:rPr>
              <a:t>, </a:t>
            </a:r>
            <a:r>
              <a:rPr lang="ar-JO" dirty="0" err="1" smtClean="0">
                <a:solidFill>
                  <a:prstClr val="black"/>
                </a:solidFill>
              </a:rPr>
              <a:t>والانزيم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GP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س</a:t>
            </a:r>
            <a:r>
              <a:rPr lang="ar-SA" dirty="0" smtClean="0">
                <a:solidFill>
                  <a:prstClr val="black"/>
                </a:solidFill>
              </a:rPr>
              <a:t>ي</a:t>
            </a:r>
            <a:r>
              <a:rPr lang="ar-JO" dirty="0" err="1" smtClean="0">
                <a:solidFill>
                  <a:prstClr val="black"/>
                </a:solidFill>
              </a:rPr>
              <a:t>ؤدي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تحليل </a:t>
            </a:r>
            <a:r>
              <a:rPr lang="ar-JO" dirty="0" err="1" smtClean="0">
                <a:solidFill>
                  <a:prstClr val="black"/>
                </a:solidFill>
              </a:rPr>
              <a:t>الجلايكوجين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جلوكوز , والمستعمل كمصدر طاقة ضرورية لنشاط    العضلات. 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يجد المصابون صعوبة في الجهد الجسماني بسبب نقص طاقة في العضلات . يتحلل الجلوكوز خلال عملية 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   </a:t>
            </a:r>
            <a:r>
              <a:rPr lang="ar-JO" dirty="0" smtClean="0">
                <a:solidFill>
                  <a:prstClr val="black"/>
                </a:solidFill>
              </a:rPr>
              <a:t>ال</a:t>
            </a:r>
            <a:r>
              <a:rPr lang="ar-JO" dirty="0" smtClean="0">
                <a:solidFill>
                  <a:schemeClr val="accent3"/>
                </a:solidFill>
              </a:rPr>
              <a:t>تنفس الخلوي </a:t>
            </a:r>
            <a:r>
              <a:rPr lang="ar-JO" dirty="0" smtClean="0">
                <a:solidFill>
                  <a:prstClr val="black"/>
                </a:solidFill>
              </a:rPr>
              <a:t>في خلايا العضلات , وتستغل الطاقة </a:t>
            </a:r>
            <a:r>
              <a:rPr lang="he-IL" dirty="0" smtClean="0">
                <a:solidFill>
                  <a:prstClr val="black"/>
                </a:solidFill>
              </a:rPr>
              <a:t>(</a:t>
            </a:r>
            <a:r>
              <a:rPr lang="ar-JO" dirty="0" err="1" smtClean="0">
                <a:solidFill>
                  <a:prstClr val="black"/>
                </a:solidFill>
              </a:rPr>
              <a:t>المخزونه</a:t>
            </a:r>
            <a:r>
              <a:rPr lang="ar-JO" dirty="0" smtClean="0">
                <a:solidFill>
                  <a:prstClr val="black"/>
                </a:solidFill>
              </a:rPr>
              <a:t> في </a:t>
            </a:r>
            <a:r>
              <a:rPr lang="en-US" dirty="0" smtClean="0">
                <a:solidFill>
                  <a:schemeClr val="accent3"/>
                </a:solidFill>
              </a:rPr>
              <a:t>ATP</a:t>
            </a:r>
            <a:r>
              <a:rPr lang="he-IL" dirty="0">
                <a:solidFill>
                  <a:prstClr val="black"/>
                </a:solidFill>
              </a:rPr>
              <a:t>) </a:t>
            </a:r>
            <a:r>
              <a:rPr lang="ar-JO" dirty="0" smtClean="0">
                <a:solidFill>
                  <a:prstClr val="black"/>
                </a:solidFill>
              </a:rPr>
              <a:t>لانقباض العضلات عند المرضى لا يتحلل </a:t>
            </a:r>
            <a:r>
              <a:rPr lang="ar-JO" dirty="0" err="1" smtClean="0">
                <a:solidFill>
                  <a:prstClr val="black"/>
                </a:solidFill>
              </a:rPr>
              <a:t>الجلايكوجين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جلوكوز لذا تنخفض وتيرة التنفس الخلوي </a:t>
            </a:r>
            <a:r>
              <a:rPr lang="he-IL" dirty="0" smtClean="0">
                <a:solidFill>
                  <a:prstClr val="black"/>
                </a:solidFill>
              </a:rPr>
              <a:t>. </a:t>
            </a:r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646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20: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فسِّر كيف تساعد الطفرات في بحث </a:t>
            </a:r>
            <a:r>
              <a:rPr lang="ar-JO" dirty="0" err="1" smtClean="0">
                <a:solidFill>
                  <a:srgbClr val="1F497D"/>
                </a:solidFill>
              </a:rPr>
              <a:t>الاداء</a:t>
            </a:r>
            <a:r>
              <a:rPr lang="ar-JO" dirty="0" smtClean="0">
                <a:solidFill>
                  <a:srgbClr val="1F497D"/>
                </a:solidFill>
              </a:rPr>
              <a:t> السليم للجينات 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626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20: </a:t>
            </a:r>
            <a:r>
              <a:rPr lang="ar-JO" sz="1800" b="1" dirty="0" smtClean="0">
                <a:solidFill>
                  <a:srgbClr val="FF6600"/>
                </a:solidFill>
              </a:rPr>
              <a:t>استعمال الطفرات في بحث </a:t>
            </a:r>
            <a:r>
              <a:rPr lang="ar-JO" sz="1800" b="1" dirty="0" err="1" smtClean="0">
                <a:solidFill>
                  <a:srgbClr val="FF6600"/>
                </a:solidFill>
              </a:rPr>
              <a:t>اداء</a:t>
            </a:r>
            <a:r>
              <a:rPr lang="ar-JO" sz="1800" b="1" dirty="0" smtClean="0">
                <a:solidFill>
                  <a:srgbClr val="FF6600"/>
                </a:solidFill>
              </a:rPr>
              <a:t> الجينات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11022-72F0-457A-8F4B-8C6B07A3D0C3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500063"/>
            <a:ext cx="8183563" cy="6461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20: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فسِّر كيف تساعد الطفرات في بحث </a:t>
            </a:r>
            <a:r>
              <a:rPr lang="ar-JO" dirty="0" err="1" smtClean="0">
                <a:solidFill>
                  <a:srgbClr val="1F497D"/>
                </a:solidFill>
              </a:rPr>
              <a:t>الاداء</a:t>
            </a:r>
            <a:r>
              <a:rPr lang="ar-JO" dirty="0" smtClean="0">
                <a:solidFill>
                  <a:srgbClr val="1F497D"/>
                </a:solidFill>
              </a:rPr>
              <a:t> السليم للجينات 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728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95300" y="2924175"/>
            <a:ext cx="8196263" cy="10096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يمكن دراسة </a:t>
            </a:r>
            <a:r>
              <a:rPr lang="ar-JO" dirty="0" err="1" smtClean="0">
                <a:solidFill>
                  <a:prstClr val="black"/>
                </a:solidFill>
              </a:rPr>
              <a:t>الاداء</a:t>
            </a:r>
            <a:r>
              <a:rPr lang="ar-JO" dirty="0" smtClean="0">
                <a:solidFill>
                  <a:prstClr val="black"/>
                </a:solidFill>
              </a:rPr>
              <a:t> السليم للجين من خلال </a:t>
            </a:r>
            <a:r>
              <a:rPr lang="ar-JO" dirty="0" err="1" smtClean="0">
                <a:solidFill>
                  <a:prstClr val="black"/>
                </a:solidFill>
              </a:rPr>
              <a:t>اصابة</a:t>
            </a:r>
            <a:r>
              <a:rPr lang="ar-JO" dirty="0" smtClean="0">
                <a:solidFill>
                  <a:prstClr val="black"/>
                </a:solidFill>
              </a:rPr>
              <a:t> بواسطة تكوين </a:t>
            </a:r>
            <a:r>
              <a:rPr lang="ar-JO" dirty="0" err="1" smtClean="0">
                <a:solidFill>
                  <a:prstClr val="black"/>
                </a:solidFill>
              </a:rPr>
              <a:t>طفره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endParaRPr lang="ar-JO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وفحص الخلل الحاصل في </a:t>
            </a:r>
            <a:r>
              <a:rPr lang="ar-JO" dirty="0" err="1" smtClean="0">
                <a:solidFill>
                  <a:schemeClr val="tx1"/>
                </a:solidFill>
              </a:rPr>
              <a:t>اداء</a:t>
            </a:r>
            <a:r>
              <a:rPr lang="ar-JO" dirty="0" smtClean="0">
                <a:solidFill>
                  <a:schemeClr val="tx1"/>
                </a:solidFill>
              </a:rPr>
              <a:t> الخلية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المخلوق كله , في </a:t>
            </a:r>
            <a:r>
              <a:rPr lang="ar-JO" dirty="0" err="1" smtClean="0">
                <a:solidFill>
                  <a:schemeClr val="tx1"/>
                </a:solidFill>
              </a:rPr>
              <a:t>اعقاب</a:t>
            </a:r>
            <a:r>
              <a:rPr lang="ar-JO" dirty="0" smtClean="0">
                <a:solidFill>
                  <a:schemeClr val="tx1"/>
                </a:solidFill>
              </a:rPr>
              <a:t> ذلك يمكن دراسة عمل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.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CF075-FD91-455E-92AD-E927000F4EE2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" y="571500"/>
            <a:ext cx="8183563" cy="452431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21: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2003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نفترض انه يوجد في الخلية مسارين منفصلين </a:t>
            </a:r>
            <a:r>
              <a:rPr lang="ar-JO" dirty="0" err="1" smtClean="0">
                <a:solidFill>
                  <a:srgbClr val="1F497D"/>
                </a:solidFill>
              </a:rPr>
              <a:t>لانتاج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صبغين</a:t>
            </a:r>
            <a:r>
              <a:rPr lang="ar-JO" dirty="0" smtClean="0">
                <a:solidFill>
                  <a:srgbClr val="1F497D"/>
                </a:solidFill>
              </a:rPr>
              <a:t> مختلفين من ماده </a:t>
            </a:r>
            <a:r>
              <a:rPr lang="ar-JO" dirty="0" err="1" smtClean="0">
                <a:solidFill>
                  <a:srgbClr val="1F497D"/>
                </a:solidFill>
              </a:rPr>
              <a:t>اصلية</a:t>
            </a:r>
            <a:r>
              <a:rPr lang="ar-JO" dirty="0" smtClean="0">
                <a:solidFill>
                  <a:srgbClr val="1F497D"/>
                </a:solidFill>
              </a:rPr>
              <a:t> مشتركة . كما هو معروض </a:t>
            </a:r>
            <a:r>
              <a:rPr lang="ar-JO" dirty="0" err="1" smtClean="0">
                <a:solidFill>
                  <a:srgbClr val="1F497D"/>
                </a:solidFill>
              </a:rPr>
              <a:t>امامك</a:t>
            </a:r>
            <a:r>
              <a:rPr lang="ar-JO" dirty="0" smtClean="0">
                <a:solidFill>
                  <a:srgbClr val="1F497D"/>
                </a:solidFill>
              </a:rPr>
              <a:t> :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     </a:t>
            </a:r>
            <a:r>
              <a:rPr lang="ar-JO" dirty="0" smtClean="0">
                <a:solidFill>
                  <a:srgbClr val="1F497D"/>
                </a:solidFill>
              </a:rPr>
              <a:t>صبغ احمر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                                              </a:t>
            </a:r>
            <a:r>
              <a:rPr lang="ar-JO" dirty="0" smtClean="0">
                <a:solidFill>
                  <a:srgbClr val="1F497D"/>
                </a:solidFill>
              </a:rPr>
              <a:t>المادة </a:t>
            </a:r>
            <a:r>
              <a:rPr lang="ar-JO" dirty="0" err="1" smtClean="0">
                <a:solidFill>
                  <a:srgbClr val="1F497D"/>
                </a:solidFill>
              </a:rPr>
              <a:t>الاصلية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      </a:t>
            </a:r>
            <a:r>
              <a:rPr lang="ar-JO" dirty="0" smtClean="0">
                <a:solidFill>
                  <a:srgbClr val="1F497D"/>
                </a:solidFill>
              </a:rPr>
              <a:t>صبغ ازرق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       </a:t>
            </a: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نفترض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الفرق بين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baseline="-25000" dirty="0" smtClean="0">
                <a:solidFill>
                  <a:srgbClr val="1F497D"/>
                </a:solidFill>
              </a:rPr>
              <a:t>1</a:t>
            </a:r>
            <a:r>
              <a:rPr lang="en-US" dirty="0">
                <a:solidFill>
                  <a:srgbClr val="1F497D"/>
                </a:solidFill>
              </a:rPr>
              <a:t>X</a:t>
            </a:r>
            <a:r>
              <a:rPr lang="he-IL" dirty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الصبغ </a:t>
            </a:r>
            <a:r>
              <a:rPr lang="ar-JO" dirty="0" err="1" smtClean="0">
                <a:solidFill>
                  <a:srgbClr val="1F497D"/>
                </a:solidFill>
              </a:rPr>
              <a:t>الاحمر</a:t>
            </a:r>
            <a:r>
              <a:rPr lang="ar-JO" dirty="0" smtClean="0">
                <a:solidFill>
                  <a:srgbClr val="1F497D"/>
                </a:solidFill>
              </a:rPr>
              <a:t> , وبين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baseline="-25000" dirty="0" smtClean="0">
                <a:solidFill>
                  <a:srgbClr val="1F497D"/>
                </a:solidFill>
              </a:rPr>
              <a:t>2</a:t>
            </a:r>
            <a:r>
              <a:rPr lang="en-US" dirty="0">
                <a:solidFill>
                  <a:srgbClr val="1F497D"/>
                </a:solidFill>
              </a:rPr>
              <a:t>X</a:t>
            </a:r>
            <a:r>
              <a:rPr lang="he-IL" dirty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الصبغ </a:t>
            </a:r>
            <a:r>
              <a:rPr lang="ar-JO" dirty="0" err="1" smtClean="0">
                <a:solidFill>
                  <a:srgbClr val="1F497D"/>
                </a:solidFill>
              </a:rPr>
              <a:t>الازرق</a:t>
            </a:r>
            <a:r>
              <a:rPr lang="ar-JO" dirty="0" smtClean="0">
                <a:solidFill>
                  <a:srgbClr val="1F497D"/>
                </a:solidFill>
              </a:rPr>
              <a:t> , ليس كبيراً وهو نتيجة </a:t>
            </a:r>
            <a:r>
              <a:rPr lang="ar-JO" dirty="0" err="1" smtClean="0">
                <a:solidFill>
                  <a:srgbClr val="1F497D"/>
                </a:solidFill>
              </a:rPr>
              <a:t>طفره</a:t>
            </a:r>
            <a:r>
              <a:rPr lang="ar-JO" dirty="0" smtClean="0">
                <a:solidFill>
                  <a:srgbClr val="1F497D"/>
                </a:solidFill>
              </a:rPr>
              <a:t> موضعية ما هو </a:t>
            </a:r>
            <a:r>
              <a:rPr lang="ar-JO" dirty="0" err="1" smtClean="0">
                <a:solidFill>
                  <a:srgbClr val="1F497D"/>
                </a:solidFill>
              </a:rPr>
              <a:t>الارجح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تكون هذه طفرة </a:t>
            </a:r>
            <a:r>
              <a:rPr lang="ar-JO" dirty="0" err="1" smtClean="0">
                <a:solidFill>
                  <a:srgbClr val="1F497D"/>
                </a:solidFill>
              </a:rPr>
              <a:t>اضافية</a:t>
            </a:r>
            <a:r>
              <a:rPr lang="ar-JO" dirty="0" smtClean="0">
                <a:solidFill>
                  <a:srgbClr val="1F497D"/>
                </a:solidFill>
              </a:rPr>
              <a:t> , حذف 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استبدال ؟ علل 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ماذا سيكون لون خلية والتي فيها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X</a:t>
            </a:r>
            <a:r>
              <a:rPr lang="en-US" baseline="-25000" dirty="0" smtClean="0">
                <a:solidFill>
                  <a:srgbClr val="1F497D"/>
                </a:solidFill>
              </a:rPr>
              <a:t>2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لا يعمل بسبب طفرة حدثت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المُشفِّر له ؟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830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21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730FF-3085-4681-BE19-40B3B8CBC5C6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98310" name="קבוצה 4"/>
          <p:cNvGrpSpPr>
            <a:grpSpLocks/>
          </p:cNvGrpSpPr>
          <p:nvPr/>
        </p:nvGrpSpPr>
        <p:grpSpPr bwMode="auto">
          <a:xfrm>
            <a:off x="5532438" y="1641475"/>
            <a:ext cx="1422400" cy="954088"/>
            <a:chOff x="5958042" y="1932359"/>
            <a:chExt cx="1422270" cy="952836"/>
          </a:xfrm>
        </p:grpSpPr>
        <p:cxnSp>
          <p:nvCxnSpPr>
            <p:cNvPr id="98311" name="מחבר ישר 8"/>
            <p:cNvCxnSpPr>
              <a:cxnSpLocks noChangeShapeType="1"/>
            </p:cNvCxnSpPr>
            <p:nvPr/>
          </p:nvCxnSpPr>
          <p:spPr bwMode="auto">
            <a:xfrm flipV="1">
              <a:off x="5996142" y="2065709"/>
              <a:ext cx="1384170" cy="2710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12" name="מחבר ישר 9"/>
            <p:cNvCxnSpPr>
              <a:cxnSpLocks noChangeShapeType="1"/>
            </p:cNvCxnSpPr>
            <p:nvPr/>
          </p:nvCxnSpPr>
          <p:spPr bwMode="auto">
            <a:xfrm>
              <a:off x="5958042" y="2504195"/>
              <a:ext cx="142227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269631" y="1932359"/>
              <a:ext cx="685800" cy="266700"/>
            </a:xfrm>
            <a:prstGeom prst="rect">
              <a:avLst/>
            </a:prstGeom>
            <a:extLst/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>
                <a:defRPr/>
              </a:pPr>
              <a:r>
                <a:rPr lang="ar-JO" sz="10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انزيم</a:t>
              </a:r>
              <a:r>
                <a:rPr lang="he-IL" sz="1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 </a:t>
              </a:r>
              <a:r>
                <a:rPr lang="en-US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X</a:t>
              </a:r>
              <a:r>
                <a:rPr lang="en-US" sz="1000" kern="10" baseline="-2500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1</a:t>
              </a:r>
              <a:endParaRPr lang="he-IL" sz="1000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 rot="1645519">
              <a:off x="6383427" y="2480523"/>
              <a:ext cx="609600" cy="228600"/>
            </a:xfrm>
            <a:prstGeom prst="rect">
              <a:avLst/>
            </a:prstGeom>
            <a:extLst/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>
                <a:defRPr/>
              </a:pPr>
              <a:r>
                <a:rPr lang="ar-JO" sz="10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انزيم</a:t>
              </a:r>
              <a:r>
                <a:rPr lang="he-IL" sz="1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 </a:t>
              </a:r>
              <a:r>
                <a:rPr lang="en-US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X</a:t>
              </a:r>
              <a:r>
                <a:rPr lang="en-US" sz="1000" kern="10" baseline="-2500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2</a:t>
              </a:r>
              <a:endParaRPr lang="he-IL" sz="1000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" y="571500"/>
            <a:ext cx="8183563" cy="48006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21: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صباغته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2003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نفترض انه يوجد في الخلية مسارين منفصلين </a:t>
            </a:r>
            <a:r>
              <a:rPr lang="ar-JO" dirty="0" err="1" smtClean="0">
                <a:solidFill>
                  <a:srgbClr val="1F497D"/>
                </a:solidFill>
              </a:rPr>
              <a:t>لانتاج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صبغين</a:t>
            </a:r>
            <a:r>
              <a:rPr lang="ar-JO" dirty="0" smtClean="0">
                <a:solidFill>
                  <a:srgbClr val="1F497D"/>
                </a:solidFill>
              </a:rPr>
              <a:t> مختلفين من ماده </a:t>
            </a:r>
            <a:r>
              <a:rPr lang="ar-JO" dirty="0" err="1" smtClean="0">
                <a:solidFill>
                  <a:srgbClr val="1F497D"/>
                </a:solidFill>
              </a:rPr>
              <a:t>اصلية</a:t>
            </a:r>
            <a:r>
              <a:rPr lang="ar-JO" dirty="0" smtClean="0">
                <a:solidFill>
                  <a:srgbClr val="1F497D"/>
                </a:solidFill>
              </a:rPr>
              <a:t> مشتركة . كما هو معروض </a:t>
            </a:r>
            <a:r>
              <a:rPr lang="ar-JO" dirty="0" err="1" smtClean="0">
                <a:solidFill>
                  <a:srgbClr val="1F497D"/>
                </a:solidFill>
              </a:rPr>
              <a:t>امامك</a:t>
            </a:r>
            <a:r>
              <a:rPr lang="ar-JO" dirty="0" smtClean="0">
                <a:solidFill>
                  <a:srgbClr val="1F497D"/>
                </a:solidFill>
              </a:rPr>
              <a:t> : 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     </a:t>
            </a:r>
            <a:r>
              <a:rPr lang="ar-JO" dirty="0" smtClean="0">
                <a:solidFill>
                  <a:srgbClr val="1F497D"/>
                </a:solidFill>
              </a:rPr>
              <a:t>صبغ احمر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                                              </a:t>
            </a:r>
            <a:r>
              <a:rPr lang="ar-JO" dirty="0" smtClean="0">
                <a:solidFill>
                  <a:srgbClr val="1F497D"/>
                </a:solidFill>
              </a:rPr>
              <a:t>المادة </a:t>
            </a:r>
            <a:r>
              <a:rPr lang="ar-JO" dirty="0" err="1" smtClean="0">
                <a:solidFill>
                  <a:srgbClr val="1F497D"/>
                </a:solidFill>
              </a:rPr>
              <a:t>الاصلية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      </a:t>
            </a:r>
            <a:r>
              <a:rPr lang="ar-JO" dirty="0" smtClean="0">
                <a:solidFill>
                  <a:srgbClr val="1F497D"/>
                </a:solidFill>
              </a:rPr>
              <a:t>صبغ ازرق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       </a:t>
            </a: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أ- نفترض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الفرق بين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baseline="-25000" dirty="0" smtClean="0">
                <a:solidFill>
                  <a:srgbClr val="1F497D"/>
                </a:solidFill>
              </a:rPr>
              <a:t>1</a:t>
            </a:r>
            <a:r>
              <a:rPr lang="en-US" dirty="0" smtClean="0">
                <a:solidFill>
                  <a:srgbClr val="1F497D"/>
                </a:solidFill>
              </a:rPr>
              <a:t>X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الصبغ </a:t>
            </a:r>
            <a:r>
              <a:rPr lang="ar-JO" dirty="0" err="1" smtClean="0">
                <a:solidFill>
                  <a:srgbClr val="1F497D"/>
                </a:solidFill>
              </a:rPr>
              <a:t>الاحمر</a:t>
            </a:r>
            <a:r>
              <a:rPr lang="ar-JO" dirty="0" smtClean="0">
                <a:solidFill>
                  <a:srgbClr val="1F497D"/>
                </a:solidFill>
              </a:rPr>
              <a:t> , وبين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he-IL" baseline="-25000" dirty="0" smtClean="0">
                <a:solidFill>
                  <a:srgbClr val="1F497D"/>
                </a:solidFill>
              </a:rPr>
              <a:t>2</a:t>
            </a:r>
            <a:r>
              <a:rPr lang="en-US" dirty="0" smtClean="0">
                <a:solidFill>
                  <a:srgbClr val="1F497D"/>
                </a:solidFill>
              </a:rPr>
              <a:t>X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المسؤول</a:t>
            </a:r>
            <a:r>
              <a:rPr lang="ar-JO" dirty="0" smtClean="0">
                <a:solidFill>
                  <a:srgbClr val="1F497D"/>
                </a:solidFill>
              </a:rPr>
              <a:t> عن </a:t>
            </a:r>
            <a:r>
              <a:rPr lang="ar-JO" dirty="0" err="1" smtClean="0">
                <a:solidFill>
                  <a:srgbClr val="1F497D"/>
                </a:solidFill>
              </a:rPr>
              <a:t>انتاج</a:t>
            </a:r>
            <a:r>
              <a:rPr lang="ar-JO" dirty="0" smtClean="0">
                <a:solidFill>
                  <a:srgbClr val="1F497D"/>
                </a:solidFill>
              </a:rPr>
              <a:t> الصبغ </a:t>
            </a:r>
            <a:r>
              <a:rPr lang="ar-JO" dirty="0" err="1" smtClean="0">
                <a:solidFill>
                  <a:srgbClr val="1F497D"/>
                </a:solidFill>
              </a:rPr>
              <a:t>الازرق</a:t>
            </a:r>
            <a:r>
              <a:rPr lang="ar-JO" dirty="0" smtClean="0">
                <a:solidFill>
                  <a:srgbClr val="1F497D"/>
                </a:solidFill>
              </a:rPr>
              <a:t> , ليس كبيراً وهو نتيجة </a:t>
            </a:r>
            <a:r>
              <a:rPr lang="ar-JO" dirty="0" err="1" smtClean="0">
                <a:solidFill>
                  <a:srgbClr val="1F497D"/>
                </a:solidFill>
              </a:rPr>
              <a:t>طفره</a:t>
            </a:r>
            <a:r>
              <a:rPr lang="ar-JO" dirty="0" smtClean="0">
                <a:solidFill>
                  <a:srgbClr val="1F497D"/>
                </a:solidFill>
              </a:rPr>
              <a:t> موضعية ما هو </a:t>
            </a:r>
            <a:r>
              <a:rPr lang="ar-JO" dirty="0" err="1" smtClean="0">
                <a:solidFill>
                  <a:srgbClr val="1F497D"/>
                </a:solidFill>
              </a:rPr>
              <a:t>الارجح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تكون هذه طفرة </a:t>
            </a:r>
            <a:r>
              <a:rPr lang="ar-JO" dirty="0" err="1" smtClean="0">
                <a:solidFill>
                  <a:srgbClr val="1F497D"/>
                </a:solidFill>
              </a:rPr>
              <a:t>اضافية</a:t>
            </a:r>
            <a:r>
              <a:rPr lang="ar-JO" dirty="0" smtClean="0">
                <a:solidFill>
                  <a:srgbClr val="1F497D"/>
                </a:solidFill>
              </a:rPr>
              <a:t> , حذف </a:t>
            </a:r>
            <a:r>
              <a:rPr lang="ar-JO" dirty="0" err="1" smtClean="0">
                <a:solidFill>
                  <a:srgbClr val="1F497D"/>
                </a:solidFill>
              </a:rPr>
              <a:t>او</a:t>
            </a:r>
            <a:r>
              <a:rPr lang="ar-JO" dirty="0" smtClean="0">
                <a:solidFill>
                  <a:srgbClr val="1F497D"/>
                </a:solidFill>
              </a:rPr>
              <a:t> استبدال ؟ علل 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</a:p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ب- ماذا سيكون لون خلية والتي فيها 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X</a:t>
            </a:r>
            <a:r>
              <a:rPr lang="en-US" baseline="-25000" dirty="0" smtClean="0">
                <a:solidFill>
                  <a:srgbClr val="1F497D"/>
                </a:solidFill>
              </a:rPr>
              <a:t>2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لا يعمل بسبب طفرة حدثت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المُشفِّر له ؟ 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9933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37DC0-BCE1-44CE-8A9E-7035F5F0D819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99334" name="קבוצה 4"/>
          <p:cNvGrpSpPr>
            <a:grpSpLocks/>
          </p:cNvGrpSpPr>
          <p:nvPr/>
        </p:nvGrpSpPr>
        <p:grpSpPr bwMode="auto">
          <a:xfrm>
            <a:off x="5532438" y="1641475"/>
            <a:ext cx="1422400" cy="954088"/>
            <a:chOff x="5958042" y="1932359"/>
            <a:chExt cx="1422270" cy="952836"/>
          </a:xfrm>
        </p:grpSpPr>
        <p:cxnSp>
          <p:nvCxnSpPr>
            <p:cNvPr id="99336" name="מחבר ישר 8"/>
            <p:cNvCxnSpPr>
              <a:cxnSpLocks noChangeShapeType="1"/>
            </p:cNvCxnSpPr>
            <p:nvPr/>
          </p:nvCxnSpPr>
          <p:spPr bwMode="auto">
            <a:xfrm flipV="1">
              <a:off x="5996142" y="2065709"/>
              <a:ext cx="1384170" cy="2710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37" name="מחבר ישר 9"/>
            <p:cNvCxnSpPr>
              <a:cxnSpLocks noChangeShapeType="1"/>
            </p:cNvCxnSpPr>
            <p:nvPr/>
          </p:nvCxnSpPr>
          <p:spPr bwMode="auto">
            <a:xfrm>
              <a:off x="5958042" y="2504195"/>
              <a:ext cx="142227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269631" y="1932359"/>
              <a:ext cx="685800" cy="266700"/>
            </a:xfrm>
            <a:prstGeom prst="rect">
              <a:avLst/>
            </a:prstGeom>
            <a:extLst/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>
                <a:defRPr/>
              </a:pPr>
              <a:r>
                <a:rPr lang="ar-JO" sz="10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انزيم</a:t>
              </a:r>
              <a:r>
                <a:rPr lang="he-IL" sz="1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 </a:t>
              </a:r>
              <a:r>
                <a:rPr lang="en-US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X</a:t>
              </a:r>
              <a:r>
                <a:rPr lang="en-US" sz="1000" kern="10" baseline="-2500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1</a:t>
              </a:r>
              <a:endParaRPr lang="he-IL" sz="1000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 rot="1645519">
              <a:off x="6383427" y="2480523"/>
              <a:ext cx="609600" cy="228600"/>
            </a:xfrm>
            <a:prstGeom prst="rect">
              <a:avLst/>
            </a:prstGeom>
            <a:extLst/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>
                <a:defRPr/>
              </a:pPr>
              <a:r>
                <a:rPr lang="ar-JO" sz="10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انزيم</a:t>
              </a:r>
              <a:r>
                <a:rPr lang="he-IL" sz="1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 </a:t>
              </a:r>
              <a:r>
                <a:rPr lang="en-US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X</a:t>
              </a:r>
              <a:r>
                <a:rPr lang="en-US" sz="1000" kern="10" baseline="-2500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2</a:t>
              </a:r>
              <a:endParaRPr lang="he-IL" sz="1000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198438" y="5157788"/>
            <a:ext cx="8196262" cy="15113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أ- معطى </a:t>
            </a:r>
            <a:r>
              <a:rPr lang="ar-JO" dirty="0" err="1" smtClean="0">
                <a:solidFill>
                  <a:prstClr val="black"/>
                </a:solidFill>
              </a:rPr>
              <a:t>ان</a:t>
            </a:r>
            <a:r>
              <a:rPr lang="ar-JO" dirty="0" smtClean="0">
                <a:solidFill>
                  <a:prstClr val="black"/>
                </a:solidFill>
              </a:rPr>
              <a:t> الفرق بين </a:t>
            </a:r>
            <a:r>
              <a:rPr lang="ar-JO" dirty="0" err="1" smtClean="0">
                <a:solidFill>
                  <a:prstClr val="black"/>
                </a:solidFill>
              </a:rPr>
              <a:t>الانزيمين</a:t>
            </a:r>
            <a:r>
              <a:rPr lang="ar-JO" dirty="0" smtClean="0">
                <a:solidFill>
                  <a:prstClr val="black"/>
                </a:solidFill>
              </a:rPr>
              <a:t> ليس كبيراً , لذلك من </a:t>
            </a:r>
            <a:r>
              <a:rPr lang="ar-JO" dirty="0" err="1" smtClean="0">
                <a:solidFill>
                  <a:prstClr val="black"/>
                </a:solidFill>
              </a:rPr>
              <a:t>الارجح</a:t>
            </a:r>
            <a:r>
              <a:rPr lang="ar-JO" dirty="0" smtClean="0">
                <a:solidFill>
                  <a:prstClr val="black"/>
                </a:solidFill>
              </a:rPr>
              <a:t> الافتراض انه كانت طفرة من نوع استبدال </a:t>
            </a:r>
            <a:r>
              <a:rPr lang="ar-JO" dirty="0" err="1" smtClean="0">
                <a:solidFill>
                  <a:prstClr val="black"/>
                </a:solidFill>
              </a:rPr>
              <a:t>قاعده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ادت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تبديل حامض </a:t>
            </a:r>
            <a:r>
              <a:rPr lang="ar-JO" dirty="0" err="1" smtClean="0">
                <a:solidFill>
                  <a:prstClr val="black"/>
                </a:solidFill>
              </a:rPr>
              <a:t>اميني</a:t>
            </a:r>
            <a:r>
              <a:rPr lang="ar-JO" dirty="0" smtClean="0">
                <a:solidFill>
                  <a:prstClr val="black"/>
                </a:solidFill>
              </a:rPr>
              <a:t> واحد 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r>
              <a:rPr lang="ar-JO" dirty="0" smtClean="0">
                <a:solidFill>
                  <a:schemeClr val="tx1"/>
                </a:solidFill>
              </a:rPr>
              <a:t> وليس طفرة </a:t>
            </a:r>
            <a:r>
              <a:rPr lang="ar-JO" dirty="0" err="1" smtClean="0">
                <a:solidFill>
                  <a:schemeClr val="tx1"/>
                </a:solidFill>
              </a:rPr>
              <a:t>اضافة</a:t>
            </a:r>
            <a:r>
              <a:rPr lang="ar-JO" dirty="0" smtClean="0">
                <a:solidFill>
                  <a:schemeClr val="tx1"/>
                </a:solidFill>
              </a:rPr>
              <a:t> قاعدة </a:t>
            </a:r>
            <a:r>
              <a:rPr lang="ar-JO" dirty="0" err="1" smtClean="0">
                <a:solidFill>
                  <a:schemeClr val="tx1"/>
                </a:solidFill>
              </a:rPr>
              <a:t>او</a:t>
            </a:r>
            <a:r>
              <a:rPr lang="ar-JO" dirty="0" smtClean="0">
                <a:solidFill>
                  <a:schemeClr val="tx1"/>
                </a:solidFill>
              </a:rPr>
              <a:t> حذفها . والمسببة بتغيير كل تسلسل الحوامض </a:t>
            </a:r>
            <a:r>
              <a:rPr lang="ar-JO" dirty="0" err="1" smtClean="0">
                <a:solidFill>
                  <a:schemeClr val="tx1"/>
                </a:solidFill>
              </a:rPr>
              <a:t>الامينية</a:t>
            </a:r>
            <a:r>
              <a:rPr lang="ar-JO" dirty="0" smtClean="0">
                <a:solidFill>
                  <a:schemeClr val="tx1"/>
                </a:solidFill>
              </a:rPr>
              <a:t> من مكان الطفرة وصاعداً </a:t>
            </a: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1"/>
                </a:solidFill>
              </a:rPr>
              <a:t>ب- سيكون لون الخلية احمر .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fin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4981576" cy="1038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419100"/>
            <a:ext cx="8183563" cy="258532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he-IL" b="1" dirty="0">
                <a:solidFill>
                  <a:srgbClr val="1F497D"/>
                </a:solidFill>
                <a:latin typeface="Arial"/>
                <a:cs typeface="Arial"/>
              </a:rPr>
              <a:t>22: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2004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هو مرض وراثي يحدده </a:t>
            </a:r>
            <a:r>
              <a:rPr lang="ar-JO" dirty="0" err="1" smtClean="0">
                <a:solidFill>
                  <a:srgbClr val="1F497D"/>
                </a:solidFill>
              </a:rPr>
              <a:t>اليل</a:t>
            </a:r>
            <a:r>
              <a:rPr lang="ar-JO" dirty="0" smtClean="0">
                <a:solidFill>
                  <a:srgbClr val="1F497D"/>
                </a:solidFill>
              </a:rPr>
              <a:t> متنحي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المُشفِّر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PAH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en-US" dirty="0" smtClean="0">
                <a:solidFill>
                  <a:srgbClr val="1F497D"/>
                </a:solidFill>
              </a:rPr>
              <a:t>PAH 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يُحوِّل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فنيل – </a:t>
            </a:r>
            <a:r>
              <a:rPr lang="ar-JO" dirty="0" err="1" smtClean="0">
                <a:solidFill>
                  <a:srgbClr val="1F497D"/>
                </a:solidFill>
              </a:rPr>
              <a:t>الانين</a:t>
            </a:r>
            <a:r>
              <a:rPr lang="ar-JO" dirty="0" smtClean="0">
                <a:solidFill>
                  <a:srgbClr val="1F497D"/>
                </a:solidFill>
              </a:rPr>
              <a:t> الموجود في الغذاء الذي نأكله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تيروزين</a:t>
            </a:r>
            <a:r>
              <a:rPr lang="ar-JO" dirty="0" smtClean="0">
                <a:solidFill>
                  <a:srgbClr val="1F497D"/>
                </a:solidFill>
              </a:rPr>
              <a:t> , ومن </a:t>
            </a:r>
            <a:r>
              <a:rPr lang="ar-JO" dirty="0" err="1" smtClean="0">
                <a:solidFill>
                  <a:srgbClr val="1F497D"/>
                </a:solidFill>
              </a:rPr>
              <a:t>التيروزين</a:t>
            </a:r>
            <a:r>
              <a:rPr lang="ar-JO" dirty="0" smtClean="0">
                <a:solidFill>
                  <a:srgbClr val="1F497D"/>
                </a:solidFill>
              </a:rPr>
              <a:t> تنتج , بواسطة تفاعلات </a:t>
            </a:r>
            <a:r>
              <a:rPr lang="ar-JO" dirty="0" err="1" smtClean="0">
                <a:solidFill>
                  <a:srgbClr val="1F497D"/>
                </a:solidFill>
              </a:rPr>
              <a:t>انزيمية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اضافية</a:t>
            </a:r>
            <a:r>
              <a:rPr lang="ar-JO" dirty="0" smtClean="0">
                <a:solidFill>
                  <a:srgbClr val="1F497D"/>
                </a:solidFill>
              </a:rPr>
              <a:t> , مواد مختلفة في الجسم , من بينها الصبغ </a:t>
            </a:r>
            <a:r>
              <a:rPr lang="ar-JO" dirty="0" err="1" smtClean="0">
                <a:solidFill>
                  <a:srgbClr val="1F497D"/>
                </a:solidFill>
              </a:rPr>
              <a:t>ميلانين</a:t>
            </a:r>
            <a:r>
              <a:rPr lang="ar-JO" dirty="0" smtClean="0">
                <a:solidFill>
                  <a:srgbClr val="1F497D"/>
                </a:solidFill>
              </a:rPr>
              <a:t> الذي يُكسب البشرة لوناً غامقاً , كما هو موصوف في المخطط الذي أمامك 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035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</a:rPr>
              <a:t> 22: </a:t>
            </a:r>
            <a:r>
              <a:rPr lang="ar-JO" sz="1800" b="1" dirty="0" smtClean="0">
                <a:solidFill>
                  <a:srgbClr val="FF6600"/>
                </a:solidFill>
              </a:rPr>
              <a:t>مرض </a:t>
            </a:r>
            <a:r>
              <a:rPr lang="ar-JO" sz="1800" b="1" dirty="0" err="1" smtClean="0">
                <a:solidFill>
                  <a:srgbClr val="FF6600"/>
                </a:solidFill>
              </a:rPr>
              <a:t>الفنيل</a:t>
            </a:r>
            <a:r>
              <a:rPr lang="ar-JO" sz="1800" b="1" dirty="0" smtClean="0">
                <a:solidFill>
                  <a:srgbClr val="FF6600"/>
                </a:solidFill>
              </a:rPr>
              <a:t> – </a:t>
            </a:r>
            <a:r>
              <a:rPr lang="ar-JO" sz="1800" b="1" dirty="0" err="1" smtClean="0">
                <a:solidFill>
                  <a:srgbClr val="FF6600"/>
                </a:solidFill>
              </a:rPr>
              <a:t>كتنوريا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B548B-2051-43CA-A1DD-09D1651AE41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927350"/>
            <a:ext cx="111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917950"/>
            <a:ext cx="33543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88" y="2495550"/>
            <a:ext cx="3865562" cy="369331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>
                <a:solidFill>
                  <a:srgbClr val="1F497D"/>
                </a:solidFill>
              </a:rPr>
              <a:t>يؤدي تراكم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الانين</a:t>
            </a:r>
            <a:r>
              <a:rPr lang="ar-JO" dirty="0" smtClean="0">
                <a:solidFill>
                  <a:srgbClr val="1F497D"/>
                </a:solidFill>
              </a:rPr>
              <a:t> في الجسم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أضرار للجهاز العصبي المتطور عند </a:t>
            </a:r>
            <a:r>
              <a:rPr lang="ar-JO" dirty="0" err="1" smtClean="0">
                <a:solidFill>
                  <a:srgbClr val="1F497D"/>
                </a:solidFill>
              </a:rPr>
              <a:t>الاجنة</a:t>
            </a:r>
            <a:r>
              <a:rPr lang="ar-JO" dirty="0" smtClean="0">
                <a:solidFill>
                  <a:srgbClr val="1F497D"/>
                </a:solidFill>
              </a:rPr>
              <a:t> , الأطفال  الرضع والأولاد , بغياب </a:t>
            </a:r>
            <a:r>
              <a:rPr lang="ar-JO" dirty="0" err="1" smtClean="0">
                <a:solidFill>
                  <a:srgbClr val="1F497D"/>
                </a:solidFill>
              </a:rPr>
              <a:t>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PAH </a:t>
            </a:r>
            <a:r>
              <a:rPr lang="ar-JO" dirty="0" smtClean="0">
                <a:solidFill>
                  <a:srgbClr val="1F497D"/>
                </a:solidFill>
              </a:rPr>
              <a:t> نشط يحدث تراكم </a:t>
            </a:r>
            <a:r>
              <a:rPr lang="ar-JO" dirty="0" err="1" smtClean="0">
                <a:solidFill>
                  <a:srgbClr val="1F497D"/>
                </a:solidFill>
              </a:rPr>
              <a:t>لفنيل</a:t>
            </a:r>
            <a:r>
              <a:rPr lang="ar-JO" dirty="0" smtClean="0">
                <a:solidFill>
                  <a:srgbClr val="1F497D"/>
                </a:solidFill>
              </a:rPr>
              <a:t>-</a:t>
            </a:r>
            <a:r>
              <a:rPr lang="ar-JO" dirty="0" err="1" smtClean="0">
                <a:solidFill>
                  <a:srgbClr val="1F497D"/>
                </a:solidFill>
              </a:rPr>
              <a:t>الانين</a:t>
            </a:r>
            <a:r>
              <a:rPr lang="ar-JO" dirty="0" smtClean="0">
                <a:solidFill>
                  <a:srgbClr val="1F497D"/>
                </a:solidFill>
              </a:rPr>
              <a:t> في الجسم 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بدون علاج ملائم , الأولاد الذين لا ينشط </a:t>
            </a:r>
            <a:r>
              <a:rPr lang="ar-JO" dirty="0" err="1" smtClean="0">
                <a:solidFill>
                  <a:schemeClr val="tx2"/>
                </a:solidFill>
              </a:rPr>
              <a:t>الانزيم</a:t>
            </a:r>
            <a:r>
              <a:rPr lang="ar-JO" dirty="0" smtClean="0">
                <a:solidFill>
                  <a:schemeClr val="tx2"/>
                </a:solidFill>
              </a:rPr>
              <a:t> في أجسامهم يُطورون فنيل </a:t>
            </a:r>
            <a:r>
              <a:rPr lang="ar-JO" dirty="0" err="1" smtClean="0">
                <a:solidFill>
                  <a:schemeClr val="tx2"/>
                </a:solidFill>
              </a:rPr>
              <a:t>كتنوريا</a:t>
            </a:r>
            <a:r>
              <a:rPr lang="ar-JO" dirty="0" smtClean="0">
                <a:solidFill>
                  <a:schemeClr val="tx2"/>
                </a:solidFill>
              </a:rPr>
              <a:t> , والتي تنعكس في تخلف عقلي ونمو غير طبيعي .</a:t>
            </a:r>
            <a:endParaRPr lang="he-IL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u="sng" dirty="0" smtClean="0">
                <a:solidFill>
                  <a:schemeClr val="tx2"/>
                </a:solidFill>
              </a:rPr>
              <a:t>الطريق لمنع تطور المرض هي حمية بدون فنيل-</a:t>
            </a:r>
            <a:r>
              <a:rPr lang="ar-JO" u="sng" dirty="0" err="1" smtClean="0">
                <a:solidFill>
                  <a:schemeClr val="tx2"/>
                </a:solidFill>
              </a:rPr>
              <a:t>الانين</a:t>
            </a:r>
            <a:r>
              <a:rPr lang="ar-JO" u="sng" dirty="0" smtClean="0">
                <a:solidFill>
                  <a:schemeClr val="tx2"/>
                </a:solidFill>
              </a:rPr>
              <a:t> .</a:t>
            </a:r>
            <a:endParaRPr lang="he-IL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JO" dirty="0" smtClean="0">
                <a:solidFill>
                  <a:schemeClr val="tx2"/>
                </a:solidFill>
              </a:rPr>
              <a:t>حسب القانون , يتوجب على منتجي الغذاء ذكر أن منتجتاهم تحتوي على فنيل </a:t>
            </a:r>
            <a:r>
              <a:rPr lang="ar-JO" dirty="0" err="1" smtClean="0">
                <a:solidFill>
                  <a:schemeClr val="tx2"/>
                </a:solidFill>
              </a:rPr>
              <a:t>الانين</a:t>
            </a:r>
            <a:r>
              <a:rPr lang="ar-JO" dirty="0" smtClean="0">
                <a:solidFill>
                  <a:schemeClr val="tx2"/>
                </a:solidFill>
              </a:rPr>
              <a:t> (على سبيل المثال : مشروبات فقيرة بالسعرات الحرارية) .</a:t>
            </a:r>
            <a:endParaRPr lang="he-IL" u="sng" dirty="0">
              <a:solidFill>
                <a:srgbClr val="1F497D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2109788" y="4681538"/>
            <a:ext cx="1319212" cy="6477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V="1">
            <a:off x="1282700" y="5003800"/>
            <a:ext cx="3603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fin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4981576" cy="1038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471488"/>
            <a:ext cx="8183563" cy="53553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</a:t>
            </a:r>
            <a:r>
              <a:rPr lang="he-IL" b="1" dirty="0" smtClean="0">
                <a:solidFill>
                  <a:srgbClr val="1F497D"/>
                </a:solidFill>
                <a:latin typeface="Arial"/>
                <a:cs typeface="Arial"/>
              </a:rPr>
              <a:t> 22: 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تمت صياغته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2004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هو مرض وراثي يحدده </a:t>
            </a:r>
            <a:r>
              <a:rPr lang="ar-JO" dirty="0" err="1" smtClean="0">
                <a:solidFill>
                  <a:srgbClr val="1F497D"/>
                </a:solidFill>
              </a:rPr>
              <a:t>اليل</a:t>
            </a:r>
            <a:r>
              <a:rPr lang="ar-JO" dirty="0" smtClean="0">
                <a:solidFill>
                  <a:srgbClr val="1F497D"/>
                </a:solidFill>
              </a:rPr>
              <a:t> متنحي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المُشفِّر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PAH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r>
              <a:rPr lang="ar-JO" dirty="0" err="1" smtClean="0">
                <a:solidFill>
                  <a:srgbClr val="1F497D"/>
                </a:solidFill>
              </a:rPr>
              <a:t>الانزيم</a:t>
            </a:r>
            <a:r>
              <a:rPr lang="en-US" dirty="0" smtClean="0">
                <a:solidFill>
                  <a:srgbClr val="1F497D"/>
                </a:solidFill>
              </a:rPr>
              <a:t>PAH </a:t>
            </a:r>
            <a:r>
              <a:rPr lang="he-IL" dirty="0" smtClean="0">
                <a:solidFill>
                  <a:srgbClr val="1F497D"/>
                </a:solidFill>
              </a:rPr>
              <a:t> </a:t>
            </a:r>
            <a:r>
              <a:rPr lang="ar-JO" dirty="0" smtClean="0">
                <a:solidFill>
                  <a:srgbClr val="1F497D"/>
                </a:solidFill>
              </a:rPr>
              <a:t>يُحوِّل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فنيل – </a:t>
            </a:r>
            <a:r>
              <a:rPr lang="ar-JO" dirty="0" err="1" smtClean="0">
                <a:solidFill>
                  <a:srgbClr val="1F497D"/>
                </a:solidFill>
              </a:rPr>
              <a:t>الانين</a:t>
            </a:r>
            <a:r>
              <a:rPr lang="ar-JO" dirty="0" smtClean="0">
                <a:solidFill>
                  <a:srgbClr val="1F497D"/>
                </a:solidFill>
              </a:rPr>
              <a:t> الموجود في الغذاء الذي نأكله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الحامض </a:t>
            </a:r>
            <a:r>
              <a:rPr lang="ar-JO" dirty="0" err="1" smtClean="0">
                <a:solidFill>
                  <a:srgbClr val="1F497D"/>
                </a:solidFill>
              </a:rPr>
              <a:t>الاميني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تيروزين</a:t>
            </a:r>
            <a:r>
              <a:rPr lang="ar-JO" dirty="0" smtClean="0">
                <a:solidFill>
                  <a:srgbClr val="1F497D"/>
                </a:solidFill>
              </a:rPr>
              <a:t> , ومن </a:t>
            </a:r>
            <a:r>
              <a:rPr lang="ar-JO" dirty="0" err="1" smtClean="0">
                <a:solidFill>
                  <a:srgbClr val="1F497D"/>
                </a:solidFill>
              </a:rPr>
              <a:t>التيروزين</a:t>
            </a:r>
            <a:r>
              <a:rPr lang="ar-JO" dirty="0" smtClean="0">
                <a:solidFill>
                  <a:srgbClr val="1F497D"/>
                </a:solidFill>
              </a:rPr>
              <a:t> تنتج , بواسطة تفاعلات </a:t>
            </a:r>
            <a:r>
              <a:rPr lang="ar-JO" dirty="0" err="1" smtClean="0">
                <a:solidFill>
                  <a:srgbClr val="1F497D"/>
                </a:solidFill>
              </a:rPr>
              <a:t>انزيمية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اضافية</a:t>
            </a:r>
            <a:r>
              <a:rPr lang="ar-JO" dirty="0" smtClean="0">
                <a:solidFill>
                  <a:srgbClr val="1F497D"/>
                </a:solidFill>
              </a:rPr>
              <a:t> , مواد مختلفة في الجسم , من بينها الصبغ </a:t>
            </a:r>
            <a:r>
              <a:rPr lang="ar-JO" dirty="0" err="1" smtClean="0">
                <a:solidFill>
                  <a:srgbClr val="1F497D"/>
                </a:solidFill>
              </a:rPr>
              <a:t>ميلانين</a:t>
            </a:r>
            <a:r>
              <a:rPr lang="ar-JO" dirty="0" smtClean="0">
                <a:solidFill>
                  <a:srgbClr val="1F497D"/>
                </a:solidFill>
              </a:rPr>
              <a:t> الذي يُكسب البشرة لوناً غامقاً , كما هو موصوف في المخطط الذي أمامك :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ar-JO" dirty="0" smtClean="0">
                <a:solidFill>
                  <a:srgbClr val="1F497D"/>
                </a:solidFill>
              </a:rPr>
              <a:t>أ. لمرضى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يوجد بشرة فاتحة اللون بشكل خاص . اشرح لماذا .</a:t>
            </a:r>
          </a:p>
          <a:p>
            <a:pPr marL="342900" indent="-342900">
              <a:defRPr/>
            </a:pPr>
            <a:r>
              <a:rPr lang="ar-JO" dirty="0" smtClean="0">
                <a:solidFill>
                  <a:srgbClr val="1F497D"/>
                </a:solidFill>
              </a:rPr>
              <a:t>     ب. لأم خليط (</a:t>
            </a:r>
            <a:r>
              <a:rPr lang="ar-JO" dirty="0" err="1" smtClean="0">
                <a:solidFill>
                  <a:srgbClr val="1F497D"/>
                </a:solidFill>
              </a:rPr>
              <a:t>هيتروزيجوت</a:t>
            </a:r>
            <a:r>
              <a:rPr lang="ar-JO" dirty="0" smtClean="0">
                <a:solidFill>
                  <a:srgbClr val="1F497D"/>
                </a:solidFill>
              </a:rPr>
              <a:t>)  </a:t>
            </a:r>
            <a:r>
              <a:rPr lang="ar-JO" dirty="0" err="1" smtClean="0">
                <a:solidFill>
                  <a:srgbClr val="1F497D"/>
                </a:solidFill>
              </a:rPr>
              <a:t>للأليل</a:t>
            </a:r>
            <a:r>
              <a:rPr lang="ar-JO" dirty="0" smtClean="0">
                <a:solidFill>
                  <a:srgbClr val="1F497D"/>
                </a:solidFill>
              </a:rPr>
              <a:t> الذي يحدد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وُلد طفل بشرته فاتحة اللون بشكل خاص , هل حسب المخطط , يمكن الاستنتاج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البشرة فاتحة اللون عند الطفل تدل بالضرورة على أنه مريض </a:t>
            </a:r>
            <a:r>
              <a:rPr lang="ar-JO" dirty="0" err="1" smtClean="0">
                <a:solidFill>
                  <a:srgbClr val="1F497D"/>
                </a:solidFill>
              </a:rPr>
              <a:t>بالفنيل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؟ علل .</a:t>
            </a:r>
            <a:endParaRPr lang="ar-JO" dirty="0">
              <a:solidFill>
                <a:srgbClr val="1F497D"/>
              </a:solidFill>
            </a:endParaRPr>
          </a:p>
          <a:p>
            <a:pPr marL="342900" indent="-342900">
              <a:defRPr/>
            </a:pPr>
            <a:endParaRPr lang="ar-JO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 startAt="2"/>
              <a:defRPr/>
            </a:pPr>
            <a:r>
              <a:rPr lang="ar-JO" dirty="0" smtClean="0">
                <a:solidFill>
                  <a:srgbClr val="1F497D"/>
                </a:solidFill>
              </a:rPr>
              <a:t>تُعرف في أيامنا قُرابة 400 طفرة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PAH</a:t>
            </a:r>
            <a:r>
              <a:rPr lang="ar-JO" dirty="0" smtClean="0">
                <a:solidFill>
                  <a:srgbClr val="1F497D"/>
                </a:solidFill>
              </a:rPr>
              <a:t> , وتؤدي جميعها (عند متماثلي الجينات)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, اشرح كيف يمكن لطفرات مختلفة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أن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نفس النتيجة .</a:t>
            </a:r>
          </a:p>
          <a:p>
            <a:pPr marL="342900" indent="-342900">
              <a:defRPr/>
            </a:pPr>
            <a:endParaRPr lang="ar-JO" dirty="0" smtClean="0">
              <a:solidFill>
                <a:srgbClr val="1F497D"/>
              </a:solidFill>
            </a:endParaRPr>
          </a:p>
          <a:p>
            <a:pPr marL="342900" indent="-342900"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1380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 22 : مرض </a:t>
            </a:r>
            <a:r>
              <a:rPr lang="ar-JO" sz="1800" b="1" dirty="0" err="1" smtClean="0">
                <a:solidFill>
                  <a:srgbClr val="FF6600"/>
                </a:solidFill>
              </a:rPr>
              <a:t>الفنيل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كتنوديا</a:t>
            </a:r>
            <a:r>
              <a:rPr lang="ar-JO" sz="1800" b="1" dirty="0" smtClean="0">
                <a:solidFill>
                  <a:srgbClr val="FF6600"/>
                </a:solidFill>
              </a:rPr>
              <a:t> – بقية 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6E7CD-0EEB-432E-AABA-6C009F93B8B5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38" y="549275"/>
            <a:ext cx="8183562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dirty="0" smtClean="0">
                <a:solidFill>
                  <a:srgbClr val="1D4C72"/>
                </a:solidFill>
                <a:latin typeface="Arial"/>
                <a:cs typeface="Arial"/>
              </a:rPr>
              <a:t>2</a:t>
            </a: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لائم بين </a:t>
            </a:r>
            <a:r>
              <a:rPr lang="ar-JO" dirty="0" err="1" smtClean="0">
                <a:solidFill>
                  <a:srgbClr val="1D4C7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 والزلال والمرض (الصفة) المرتبطان </a:t>
            </a:r>
            <a:r>
              <a:rPr lang="ar-JO" dirty="0" err="1" smtClean="0">
                <a:solidFill>
                  <a:srgbClr val="1D4C72"/>
                </a:solidFill>
                <a:latin typeface="Arial"/>
                <a:cs typeface="Arial"/>
              </a:rPr>
              <a:t>به</a:t>
            </a: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 بواسطة مد خطوط :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37892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سؤال 2 : العلاقة بين طفرات في </a:t>
            </a:r>
            <a:r>
              <a:rPr lang="ar-JO" sz="1800" b="1" dirty="0" err="1" smtClean="0">
                <a:solidFill>
                  <a:srgbClr val="FF6600"/>
                </a:solidFill>
              </a:rPr>
              <a:t>الـ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smtClean="0">
                <a:solidFill>
                  <a:srgbClr val="FF6600"/>
                </a:solidFill>
              </a:rPr>
              <a:t>وبين الأمراض</a:t>
            </a:r>
            <a:endParaRPr lang="he-IL" sz="1800" dirty="0" smtClean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2816225" y="1341438"/>
          <a:ext cx="5905500" cy="51831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9623"/>
                <a:gridCol w="3075877"/>
              </a:tblGrid>
              <a:tr h="843775">
                <a:tc>
                  <a:txBody>
                    <a:bodyPr/>
                    <a:lstStyle/>
                    <a:p>
                      <a:pPr rtl="1"/>
                      <a:r>
                        <a:rPr lang="ar-JO" sz="1800" dirty="0" smtClean="0"/>
                        <a:t>طفرة في </a:t>
                      </a:r>
                      <a:r>
                        <a:rPr lang="ar-JO" sz="1800" dirty="0" err="1" smtClean="0"/>
                        <a:t>الجين</a:t>
                      </a:r>
                      <a:r>
                        <a:rPr lang="ar-JO" sz="1800" dirty="0" smtClean="0"/>
                        <a:t> المشفّر للزلال الذي هو :</a:t>
                      </a:r>
                      <a:endParaRPr lang="he-IL" sz="1800" dirty="0"/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800" dirty="0" smtClean="0"/>
                        <a:t>يؤدي </a:t>
                      </a:r>
                      <a:r>
                        <a:rPr lang="ar-JO" sz="1800" dirty="0" err="1" smtClean="0"/>
                        <a:t>الى</a:t>
                      </a:r>
                      <a:r>
                        <a:rPr lang="ar-JO" sz="1800" dirty="0" smtClean="0"/>
                        <a:t> :</a:t>
                      </a:r>
                      <a:endParaRPr lang="he-IL" sz="1800" dirty="0"/>
                    </a:p>
                  </a:txBody>
                  <a:tcPr marL="91425" marR="91425" marT="45708" marB="45708"/>
                </a:tc>
              </a:tr>
              <a:tr h="763415"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أحد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الزلاليات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المطلوبة لتخثر الدم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تضرر عملية تخثر الدم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084853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الانزيم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يُنشط تحويل الحامض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الأميني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فنيل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الانين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لحامض أميني آخر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تراكم فنيل-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في خلايا الدماغ </a:t>
                      </a:r>
                    </a:p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والتي تسبب تضرر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خلايا الدماغ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084853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جلوبين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, وهو أحد مكونات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الهيموغلوبين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انتاج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هيموغلوبين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غير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سليم . </a:t>
                      </a:r>
                    </a:p>
                    <a:p>
                      <a:pPr rtl="1"/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تحصل خلايا الدم الحمراء على شكل منجل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406291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الانزيم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جلوكوز -6-فوسفات-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rtl="1"/>
                      <a:r>
                        <a:rPr lang="ar-JO" sz="1600" baseline="0" dirty="0" err="1" smtClean="0">
                          <a:solidFill>
                            <a:schemeClr val="tx2"/>
                          </a:solidFill>
                        </a:rPr>
                        <a:t>ديهيدروجيناز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اصابة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المبنى المستقر لغشاء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خلايا الدم الحمراء عندما تكون على صلة بمواد موجودة في بذور الفول , تهدم خلايا الدم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438" y="2708275"/>
            <a:ext cx="1908175" cy="129698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ar-JO" sz="1700" dirty="0" smtClean="0">
                <a:solidFill>
                  <a:srgbClr val="1F497D"/>
                </a:solidFill>
                <a:latin typeface="Arial"/>
                <a:cs typeface="Arial"/>
              </a:rPr>
              <a:t>مرض الفول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700" dirty="0" smtClean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lang="en-US" sz="1700" dirty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lang="en-US" sz="1700" dirty="0" smtClean="0">
                <a:solidFill>
                  <a:srgbClr val="1F497D"/>
                </a:solidFill>
                <a:latin typeface="Arial"/>
                <a:cs typeface="Arial"/>
              </a:rPr>
              <a:t>G6PD</a:t>
            </a:r>
            <a:endParaRPr lang="he-IL" sz="17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38" y="5445125"/>
            <a:ext cx="1908175" cy="100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ar-JO" sz="1600" dirty="0" smtClean="0">
                <a:solidFill>
                  <a:schemeClr val="tx2"/>
                </a:solidFill>
                <a:latin typeface="Arial"/>
                <a:cs typeface="Arial"/>
              </a:rPr>
              <a:t>أنيميا </a:t>
            </a:r>
            <a:r>
              <a:rPr lang="ar-JO" sz="1600" dirty="0" err="1" smtClean="0">
                <a:solidFill>
                  <a:schemeClr val="tx2"/>
                </a:solidFill>
                <a:latin typeface="Arial"/>
                <a:cs typeface="Arial"/>
              </a:rPr>
              <a:t>منجلية</a:t>
            </a:r>
            <a:r>
              <a:rPr lang="ar-JO" sz="1600" dirty="0" smtClean="0">
                <a:solidFill>
                  <a:schemeClr val="tx2"/>
                </a:solidFill>
                <a:latin typeface="Arial"/>
                <a:cs typeface="Arial"/>
              </a:rPr>
              <a:t> المؤدية </a:t>
            </a:r>
            <a:r>
              <a:rPr lang="ar-JO" sz="1600" dirty="0" err="1" smtClean="0">
                <a:solidFill>
                  <a:schemeClr val="tx2"/>
                </a:solidFill>
                <a:latin typeface="Arial"/>
                <a:cs typeface="Arial"/>
              </a:rPr>
              <a:t>الى</a:t>
            </a:r>
            <a:r>
              <a:rPr lang="ar-JO" sz="1600" dirty="0" smtClean="0">
                <a:solidFill>
                  <a:schemeClr val="tx2"/>
                </a:solidFill>
                <a:latin typeface="Arial"/>
                <a:cs typeface="Arial"/>
              </a:rPr>
              <a:t> تزويد أكسجين غير سليم للخلايا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9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63" y="1341438"/>
            <a:ext cx="1908175" cy="93503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مرض فنيل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كتنوديا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وينعكس ذلك بتخلف عقلي</a:t>
            </a: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438" y="4508500"/>
            <a:ext cx="1908175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النزيف الدموي (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الهيموفيليا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)</a:t>
            </a:r>
            <a:endParaRPr lang="he-IL" sz="16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54BA9-EB0F-4E9C-A609-FF7F3D7B9734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fin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13530"/>
            <a:ext cx="3981443" cy="8297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465138"/>
            <a:ext cx="8183563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F497D"/>
                </a:solidFill>
                <a:latin typeface="Arial"/>
                <a:cs typeface="Arial"/>
              </a:rPr>
              <a:t>سؤال 22 :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بجروت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2004</a:t>
            </a:r>
            <a:endParaRPr lang="he-IL" dirty="0" smtClean="0">
              <a:solidFill>
                <a:srgbClr val="1F497D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ar-JO" dirty="0" smtClean="0">
                <a:solidFill>
                  <a:srgbClr val="1F497D"/>
                </a:solidFill>
              </a:rPr>
              <a:t>أ. لمرضى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يوجد بشرة فاتحة اللون بشكل خاص . اشرح لماذا .</a:t>
            </a:r>
          </a:p>
          <a:p>
            <a:pPr marL="342900" indent="-342900">
              <a:defRPr/>
            </a:pPr>
            <a:r>
              <a:rPr lang="ar-JO" dirty="0" smtClean="0">
                <a:solidFill>
                  <a:srgbClr val="1F497D"/>
                </a:solidFill>
              </a:rPr>
              <a:t>     ب. لأم خليط (</a:t>
            </a:r>
            <a:r>
              <a:rPr lang="ar-JO" dirty="0" err="1" smtClean="0">
                <a:solidFill>
                  <a:srgbClr val="1F497D"/>
                </a:solidFill>
              </a:rPr>
              <a:t>هيتروزيجوت</a:t>
            </a:r>
            <a:r>
              <a:rPr lang="ar-JO" dirty="0" smtClean="0">
                <a:solidFill>
                  <a:srgbClr val="1F497D"/>
                </a:solidFill>
              </a:rPr>
              <a:t>)  </a:t>
            </a:r>
            <a:r>
              <a:rPr lang="ar-JO" dirty="0" err="1" smtClean="0">
                <a:solidFill>
                  <a:srgbClr val="1F497D"/>
                </a:solidFill>
              </a:rPr>
              <a:t>للأليل</a:t>
            </a:r>
            <a:r>
              <a:rPr lang="ar-JO" dirty="0" smtClean="0">
                <a:solidFill>
                  <a:srgbClr val="1F497D"/>
                </a:solidFill>
              </a:rPr>
              <a:t> الذي يحدد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وُلد طفل بشرته فاتحة اللون بشكل خاص , هل حسب المخطط , يمكن الاستنتاج </a:t>
            </a:r>
            <a:r>
              <a:rPr lang="ar-JO" dirty="0" err="1" smtClean="0">
                <a:solidFill>
                  <a:srgbClr val="1F497D"/>
                </a:solidFill>
              </a:rPr>
              <a:t>ان</a:t>
            </a:r>
            <a:r>
              <a:rPr lang="ar-JO" dirty="0" smtClean="0">
                <a:solidFill>
                  <a:srgbClr val="1F497D"/>
                </a:solidFill>
              </a:rPr>
              <a:t> البشرة فاتحة اللون عند الطفل تدل بالضرورة على أنه مريض </a:t>
            </a:r>
            <a:r>
              <a:rPr lang="ar-JO" dirty="0" err="1" smtClean="0">
                <a:solidFill>
                  <a:srgbClr val="1F497D"/>
                </a:solidFill>
              </a:rPr>
              <a:t>بالفنيل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؟ علل .</a:t>
            </a:r>
          </a:p>
          <a:p>
            <a:pPr marL="342900" indent="-342900">
              <a:defRPr/>
            </a:pPr>
            <a:endParaRPr lang="ar-JO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 startAt="2"/>
              <a:defRPr/>
            </a:pPr>
            <a:r>
              <a:rPr lang="ar-JO" dirty="0" smtClean="0">
                <a:solidFill>
                  <a:srgbClr val="1F497D"/>
                </a:solidFill>
              </a:rPr>
              <a:t>تُعرف في أيامنا قُرابة 400 طفرة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PAH</a:t>
            </a:r>
            <a:r>
              <a:rPr lang="ar-JO" dirty="0" smtClean="0">
                <a:solidFill>
                  <a:srgbClr val="1F497D"/>
                </a:solidFill>
              </a:rPr>
              <a:t> , وتؤدي جميعها (عند متماثلي الجينات)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الفنيل</a:t>
            </a:r>
            <a:r>
              <a:rPr lang="ar-JO" dirty="0" smtClean="0">
                <a:solidFill>
                  <a:srgbClr val="1F497D"/>
                </a:solidFill>
              </a:rPr>
              <a:t> </a:t>
            </a:r>
            <a:r>
              <a:rPr lang="ar-JO" dirty="0" err="1" smtClean="0">
                <a:solidFill>
                  <a:srgbClr val="1F497D"/>
                </a:solidFill>
              </a:rPr>
              <a:t>كتنوريا</a:t>
            </a:r>
            <a:r>
              <a:rPr lang="ar-JO" dirty="0" smtClean="0">
                <a:solidFill>
                  <a:srgbClr val="1F497D"/>
                </a:solidFill>
              </a:rPr>
              <a:t> , اشرح كيف يمكن لطفرات مختلفة في </a:t>
            </a:r>
            <a:r>
              <a:rPr lang="ar-JO" dirty="0" err="1" smtClean="0">
                <a:solidFill>
                  <a:srgbClr val="1F497D"/>
                </a:solidFill>
              </a:rPr>
              <a:t>الجين</a:t>
            </a:r>
            <a:r>
              <a:rPr lang="ar-JO" dirty="0" smtClean="0">
                <a:solidFill>
                  <a:srgbClr val="1F497D"/>
                </a:solidFill>
              </a:rPr>
              <a:t> المُشفر </a:t>
            </a:r>
            <a:r>
              <a:rPr lang="ar-JO" dirty="0" err="1" smtClean="0">
                <a:solidFill>
                  <a:srgbClr val="1F497D"/>
                </a:solidFill>
              </a:rPr>
              <a:t>للانزيم</a:t>
            </a:r>
            <a:r>
              <a:rPr lang="ar-JO" dirty="0" smtClean="0">
                <a:solidFill>
                  <a:srgbClr val="1F497D"/>
                </a:solidFill>
              </a:rPr>
              <a:t> أن تؤدي </a:t>
            </a:r>
            <a:r>
              <a:rPr lang="ar-JO" dirty="0" err="1" smtClean="0">
                <a:solidFill>
                  <a:srgbClr val="1F497D"/>
                </a:solidFill>
              </a:rPr>
              <a:t>الى</a:t>
            </a:r>
            <a:r>
              <a:rPr lang="ar-JO" dirty="0" smtClean="0">
                <a:solidFill>
                  <a:srgbClr val="1F497D"/>
                </a:solidFill>
              </a:rPr>
              <a:t> نفس النتيجة .</a:t>
            </a:r>
          </a:p>
        </p:txBody>
      </p:sp>
      <p:sp>
        <p:nvSpPr>
          <p:cNvPr id="102404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1800" b="1" dirty="0" smtClean="0">
                <a:solidFill>
                  <a:srgbClr val="FF6600"/>
                </a:solidFill>
              </a:rPr>
              <a:t>إجابة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191DA-CB37-48F0-8812-601128AEE397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252413" y="3578225"/>
            <a:ext cx="8196262" cy="28035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dirty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ar-JO" dirty="0" smtClean="0">
                <a:solidFill>
                  <a:prstClr val="black"/>
                </a:solidFill>
              </a:rPr>
              <a:t>أ. يوجد للمرض بشرة فاتحة اللون بشكل خاص لأنه لم يتكون لديهم </a:t>
            </a:r>
            <a:r>
              <a:rPr lang="ar-JO" dirty="0" err="1" smtClean="0">
                <a:solidFill>
                  <a:prstClr val="black"/>
                </a:solidFill>
              </a:rPr>
              <a:t>تيروزين</a:t>
            </a:r>
            <a:r>
              <a:rPr lang="ar-JO" dirty="0" smtClean="0">
                <a:solidFill>
                  <a:prstClr val="black"/>
                </a:solidFill>
              </a:rPr>
              <a:t> , وهو مادة الأصل في </a:t>
            </a:r>
            <a:r>
              <a:rPr lang="ar-JO" dirty="0" err="1" smtClean="0">
                <a:solidFill>
                  <a:prstClr val="black"/>
                </a:solidFill>
              </a:rPr>
              <a:t>انتاج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الميلانين</a:t>
            </a:r>
            <a:r>
              <a:rPr lang="ar-JO" dirty="0" smtClean="0">
                <a:solidFill>
                  <a:prstClr val="black"/>
                </a:solidFill>
              </a:rPr>
              <a:t> . </a:t>
            </a:r>
            <a:r>
              <a:rPr lang="ar-JO" dirty="0" err="1" smtClean="0">
                <a:solidFill>
                  <a:prstClr val="black"/>
                </a:solidFill>
              </a:rPr>
              <a:t>الميلانين</a:t>
            </a:r>
            <a:r>
              <a:rPr lang="ar-JO" dirty="0" smtClean="0">
                <a:solidFill>
                  <a:prstClr val="black"/>
                </a:solidFill>
              </a:rPr>
              <a:t> هو الصبغ الذي يُكسب البشرة لونها البني .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ب. لا يمكن الاستنتاج بشكل مؤكد أن الطفل مريض </a:t>
            </a:r>
            <a:r>
              <a:rPr lang="ar-JO" dirty="0" err="1" smtClean="0">
                <a:solidFill>
                  <a:prstClr val="black"/>
                </a:solidFill>
              </a:rPr>
              <a:t>بالفنيل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كتنوريا</a:t>
            </a:r>
            <a:r>
              <a:rPr lang="ar-JO" dirty="0" smtClean="0">
                <a:solidFill>
                  <a:prstClr val="black"/>
                </a:solidFill>
              </a:rPr>
              <a:t> , من الممكن </a:t>
            </a:r>
            <a:r>
              <a:rPr lang="ar-JO" dirty="0" err="1" smtClean="0">
                <a:solidFill>
                  <a:prstClr val="black"/>
                </a:solidFill>
              </a:rPr>
              <a:t>ان</a:t>
            </a:r>
            <a:r>
              <a:rPr lang="ar-JO" dirty="0" smtClean="0">
                <a:solidFill>
                  <a:prstClr val="black"/>
                </a:solidFill>
              </a:rPr>
              <a:t> يكون نشاط </a:t>
            </a:r>
            <a:r>
              <a:rPr lang="ar-JO" dirty="0" err="1" smtClean="0">
                <a:solidFill>
                  <a:prstClr val="black"/>
                </a:solidFill>
              </a:rPr>
              <a:t>الانزيم</a:t>
            </a:r>
            <a:r>
              <a:rPr lang="ar-JO" dirty="0" smtClean="0">
                <a:solidFill>
                  <a:prstClr val="black"/>
                </a:solidFill>
              </a:rPr>
              <a:t> الذي يحول </a:t>
            </a:r>
            <a:r>
              <a:rPr lang="ar-JO" dirty="0" err="1" smtClean="0">
                <a:solidFill>
                  <a:prstClr val="black"/>
                </a:solidFill>
              </a:rPr>
              <a:t>التيروزين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ميلانين</a:t>
            </a:r>
            <a:r>
              <a:rPr lang="ar-JO" dirty="0" smtClean="0">
                <a:solidFill>
                  <a:prstClr val="black"/>
                </a:solidFill>
              </a:rPr>
              <a:t> منخفض لديه (يسبب وراثي أو لسبب آخر) .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2. </a:t>
            </a:r>
            <a:r>
              <a:rPr lang="ar-JO" dirty="0" smtClean="0">
                <a:solidFill>
                  <a:prstClr val="black"/>
                </a:solidFill>
              </a:rPr>
              <a:t>تؤدي الطفرات المختلفة في مواقع مختلفة في </a:t>
            </a:r>
            <a:r>
              <a:rPr lang="ar-JO" dirty="0" err="1" smtClean="0">
                <a:solidFill>
                  <a:prstClr val="black"/>
                </a:solidFill>
              </a:rPr>
              <a:t>الجين</a:t>
            </a:r>
            <a:r>
              <a:rPr lang="ar-JO" dirty="0" smtClean="0">
                <a:solidFill>
                  <a:prstClr val="black"/>
                </a:solidFill>
              </a:rPr>
              <a:t> المُشفّر </a:t>
            </a:r>
            <a:r>
              <a:rPr lang="ar-JO" dirty="0" err="1" smtClean="0">
                <a:solidFill>
                  <a:prstClr val="black"/>
                </a:solidFill>
              </a:rPr>
              <a:t>للانزيم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PAH</a:t>
            </a:r>
            <a:r>
              <a:rPr lang="he-IL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تغييرات في الزلال , أي في </a:t>
            </a:r>
            <a:r>
              <a:rPr lang="ar-JO" dirty="0" err="1" smtClean="0">
                <a:solidFill>
                  <a:prstClr val="black"/>
                </a:solidFill>
              </a:rPr>
              <a:t>الانزيم</a:t>
            </a:r>
            <a:r>
              <a:rPr lang="ar-JO" dirty="0" smtClean="0">
                <a:solidFill>
                  <a:prstClr val="black"/>
                </a:solidFill>
              </a:rPr>
              <a:t> , وتضرر نشاطه الذي ينعكس في ظهور المرض .</a:t>
            </a:r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485775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defRPr/>
            </a:pPr>
            <a:r>
              <a:rPr lang="ar-JO" dirty="0" smtClean="0"/>
              <a:t>يمكن فحص وجود المرض في المواليد من خلال فحص تركيز </a:t>
            </a:r>
            <a:r>
              <a:rPr lang="ar-JO" dirty="0" err="1" smtClean="0"/>
              <a:t>الفنيل</a:t>
            </a:r>
            <a:r>
              <a:rPr lang="ar-JO" dirty="0" smtClean="0"/>
              <a:t> </a:t>
            </a:r>
            <a:r>
              <a:rPr lang="ar-JO" dirty="0" err="1" smtClean="0"/>
              <a:t>الانين</a:t>
            </a:r>
            <a:r>
              <a:rPr lang="ar-JO" dirty="0" smtClean="0"/>
              <a:t> في الدم . يتراكم </a:t>
            </a:r>
            <a:r>
              <a:rPr lang="ar-JO" dirty="0" err="1" smtClean="0"/>
              <a:t>الفنيل</a:t>
            </a:r>
            <a:r>
              <a:rPr lang="ar-JO" dirty="0" smtClean="0"/>
              <a:t> </a:t>
            </a:r>
            <a:r>
              <a:rPr lang="ar-JO" dirty="0" err="1" smtClean="0"/>
              <a:t>الانين</a:t>
            </a:r>
            <a:r>
              <a:rPr lang="ar-JO" dirty="0" smtClean="0"/>
              <a:t> في الخلايا , ويخرج قسم منه في عملية الانتشار </a:t>
            </a:r>
            <a:r>
              <a:rPr lang="ar-JO" dirty="0" err="1" smtClean="0"/>
              <a:t>الى</a:t>
            </a:r>
            <a:r>
              <a:rPr lang="ar-JO" dirty="0" smtClean="0"/>
              <a:t> الدم . الكشف المبكر للمرض مهم للغاية لأنه بدون علاج بحمية عديمة </a:t>
            </a:r>
            <a:r>
              <a:rPr lang="ar-JO" dirty="0" err="1" smtClean="0"/>
              <a:t>الفنيل</a:t>
            </a:r>
            <a:r>
              <a:rPr lang="ar-JO" dirty="0" smtClean="0"/>
              <a:t> </a:t>
            </a:r>
            <a:r>
              <a:rPr lang="ar-JO" dirty="0" err="1" smtClean="0"/>
              <a:t>الانين</a:t>
            </a:r>
            <a:r>
              <a:rPr lang="ar-JO" dirty="0" smtClean="0"/>
              <a:t> ستظهر خلال فترة قصيرة علامات تخلف , وهي غير قابلة للانعكاس . </a:t>
            </a:r>
            <a:endParaRPr lang="he-IL" dirty="0"/>
          </a:p>
          <a:p>
            <a:pPr>
              <a:defRPr/>
            </a:pPr>
            <a:endParaRPr lang="he-IL" dirty="0"/>
          </a:p>
        </p:txBody>
      </p:sp>
      <p:sp>
        <p:nvSpPr>
          <p:cNvPr id="103428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مرض </a:t>
            </a:r>
            <a:r>
              <a:rPr lang="ar-JO" sz="1800" b="1" dirty="0" err="1" smtClean="0">
                <a:solidFill>
                  <a:srgbClr val="FF6600"/>
                </a:solidFill>
              </a:rPr>
              <a:t>الفنيل</a:t>
            </a:r>
            <a:r>
              <a:rPr lang="ar-JO" sz="1800" b="1" dirty="0" smtClean="0">
                <a:solidFill>
                  <a:srgbClr val="FF6600"/>
                </a:solidFill>
              </a:rPr>
              <a:t> </a:t>
            </a:r>
            <a:r>
              <a:rPr lang="ar-JO" sz="1800" b="1" dirty="0" err="1" smtClean="0">
                <a:solidFill>
                  <a:srgbClr val="FF6600"/>
                </a:solidFill>
              </a:rPr>
              <a:t>كتنوديا</a:t>
            </a:r>
            <a:endParaRPr lang="he-IL" sz="1800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D606E-A162-4558-8973-A94CDFDF7E31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1034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20938"/>
            <a:ext cx="5165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מלבן 1"/>
          <p:cNvSpPr>
            <a:spLocks noChangeArrowheads="1"/>
          </p:cNvSpPr>
          <p:nvPr/>
        </p:nvSpPr>
        <p:spPr bwMode="auto">
          <a:xfrm>
            <a:off x="-1260475" y="4987925"/>
            <a:ext cx="6318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  <a:cs typeface="Calibri" pitchFamily="34" charset="0"/>
                <a:hlinkClick r:id="rId4"/>
              </a:rPr>
              <a:t> </a:t>
            </a:r>
            <a:r>
              <a:rPr lang="en-US" sz="1000">
                <a:solidFill>
                  <a:srgbClr val="000000"/>
                </a:solidFill>
                <a:cs typeface="Calibri" pitchFamily="34" charset="0"/>
                <a:hlinkClick r:id="rId4"/>
              </a:rPr>
              <a:t>U.S. Air Force photo/Staff Sgt Eric T. Sheler</a:t>
            </a:r>
            <a:r>
              <a:rPr lang="he-IL" sz="1000">
                <a:latin typeface="Calibri" pitchFamily="34" charset="0"/>
                <a:cs typeface="Calibri" pitchFamily="34" charset="0"/>
                <a:hlinkClick r:id="rId4"/>
              </a:rPr>
              <a:t>©</a:t>
            </a:r>
            <a:r>
              <a:rPr lang="he-IL" sz="2800">
                <a:latin typeface="Calibri" pitchFamily="34" charset="0"/>
                <a:cs typeface="Calibri" pitchFamily="34" charset="0"/>
              </a:rPr>
              <a:t> 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500063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1775" y="765175"/>
            <a:ext cx="8483600" cy="475138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ar-JO" dirty="0" smtClean="0">
                <a:solidFill>
                  <a:prstClr val="black"/>
                </a:solidFill>
              </a:rPr>
              <a:t>مسار التركيب الحيوي عبارة عن سلسلة تفاعلات </a:t>
            </a:r>
            <a:r>
              <a:rPr lang="ar-JO" dirty="0" err="1" smtClean="0">
                <a:solidFill>
                  <a:prstClr val="black"/>
                </a:solidFill>
              </a:rPr>
              <a:t>انزيمية</a:t>
            </a:r>
            <a:r>
              <a:rPr lang="ar-JO" dirty="0" smtClean="0">
                <a:solidFill>
                  <a:prstClr val="black"/>
                </a:solidFill>
              </a:rPr>
              <a:t> تؤدي </a:t>
            </a:r>
            <a:r>
              <a:rPr lang="ar-JO" dirty="0" err="1" smtClean="0">
                <a:solidFill>
                  <a:prstClr val="black"/>
                </a:solidFill>
              </a:rPr>
              <a:t>الى</a:t>
            </a:r>
            <a:r>
              <a:rPr lang="ar-JO" dirty="0" smtClean="0">
                <a:solidFill>
                  <a:prstClr val="black"/>
                </a:solidFill>
              </a:rPr>
              <a:t> تكوين مُنتج معين , ويكون كل ناتج وسطي بمثابة مادة أساس للتفاعل القادم 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بواسطة استحداث طفرات وفحص المشاكل التي تظهر في </a:t>
            </a:r>
            <a:r>
              <a:rPr lang="ar-JO" dirty="0" err="1" smtClean="0">
                <a:solidFill>
                  <a:schemeClr val="tx1"/>
                </a:solidFill>
              </a:rPr>
              <a:t>اداء</a:t>
            </a:r>
            <a:r>
              <a:rPr lang="ar-JO" dirty="0" smtClean="0">
                <a:solidFill>
                  <a:schemeClr val="tx1"/>
                </a:solidFill>
              </a:rPr>
              <a:t> الكائن الحي , يمكن الاستنتاج أية جينات تُشفّر </a:t>
            </a:r>
            <a:r>
              <a:rPr lang="ar-JO" dirty="0" err="1" smtClean="0">
                <a:solidFill>
                  <a:schemeClr val="tx1"/>
                </a:solidFill>
              </a:rPr>
              <a:t>للانزيمات</a:t>
            </a:r>
            <a:r>
              <a:rPr lang="ar-JO" dirty="0" smtClean="0">
                <a:solidFill>
                  <a:schemeClr val="tx1"/>
                </a:solidFill>
              </a:rPr>
              <a:t> المشاركة في مسارات التركيب الحيوي وما هو ترتيب التفاعلات 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استحداث طفرات بواسطة التعرض لأشعة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ليس خاصاً , أي تتضرر جينات بشكل عشوائي ويجب اختيار بطرق مختلفة </a:t>
            </a:r>
            <a:r>
              <a:rPr lang="ar-JO" dirty="0" err="1" smtClean="0">
                <a:solidFill>
                  <a:schemeClr val="tx1"/>
                </a:solidFill>
              </a:rPr>
              <a:t>الطافر</a:t>
            </a:r>
            <a:r>
              <a:rPr lang="ar-JO" dirty="0" smtClean="0">
                <a:solidFill>
                  <a:schemeClr val="tx1"/>
                </a:solidFill>
              </a:rPr>
              <a:t> المرغوب . تطورت في أيامنا وسائل </a:t>
            </a:r>
            <a:r>
              <a:rPr lang="ar-JO" dirty="0" err="1" smtClean="0">
                <a:solidFill>
                  <a:schemeClr val="tx1"/>
                </a:solidFill>
              </a:rPr>
              <a:t>لاصابة</a:t>
            </a:r>
            <a:r>
              <a:rPr lang="ar-JO" dirty="0" smtClean="0">
                <a:solidFill>
                  <a:schemeClr val="tx1"/>
                </a:solidFill>
              </a:rPr>
              <a:t> مقصودة (طفرة) في جين خاص , تسمى </a:t>
            </a:r>
            <a:r>
              <a:rPr lang="ar-JO" dirty="0" err="1" smtClean="0">
                <a:solidFill>
                  <a:schemeClr val="tx1"/>
                </a:solidFill>
              </a:rPr>
              <a:t>اصابة</a:t>
            </a:r>
            <a:r>
              <a:rPr lang="ar-JO" dirty="0" smtClean="0">
                <a:solidFill>
                  <a:schemeClr val="tx1"/>
                </a:solidFill>
              </a:rPr>
              <a:t> كهذه ”الضربة القاضية للجين“ (مثل الضربة القاضية في الملاكمة) . بطريقة كهذه لشل عمل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يحاولون استيضاح أداء </a:t>
            </a:r>
            <a:r>
              <a:rPr lang="ar-JO" dirty="0" err="1" smtClean="0">
                <a:solidFill>
                  <a:schemeClr val="tx1"/>
                </a:solidFill>
              </a:rPr>
              <a:t>الجين</a:t>
            </a:r>
            <a:r>
              <a:rPr lang="ar-JO" dirty="0" smtClean="0">
                <a:solidFill>
                  <a:schemeClr val="tx1"/>
                </a:solidFill>
              </a:rPr>
              <a:t> –وعن هذا الموضوع في فصل الهندسة الوراثية 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الجينات </a:t>
            </a: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والانزيمات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 , مسارات التركيب الحيوي وطفرات فيها : تلخيص</a:t>
            </a:r>
            <a:endParaRPr lang="he-IL" sz="1800" b="1" dirty="0">
              <a:solidFill>
                <a:srgbClr val="FF6600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72250"/>
            <a:ext cx="2133600" cy="214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2EA97-E7F0-4073-A271-098670D37BE3}" type="slidenum">
              <a:rPr lang="he-IL" sz="1200" smtClean="0">
                <a:solidFill>
                  <a:schemeClr val="bg2">
                    <a:lumMod val="8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he-IL" sz="1200" dirty="0" smtClean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04454" name="מלבן 5"/>
          <p:cNvSpPr>
            <a:spLocks noChangeArrowheads="1"/>
          </p:cNvSpPr>
          <p:nvPr/>
        </p:nvSpPr>
        <p:spPr bwMode="auto">
          <a:xfrm>
            <a:off x="295275" y="5591175"/>
            <a:ext cx="842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b="1" dirty="0" smtClean="0">
                <a:solidFill>
                  <a:srgbClr val="1F497D"/>
                </a:solidFill>
              </a:rPr>
              <a:t>مصطلحات (من المنهاج) :</a:t>
            </a:r>
            <a:endParaRPr lang="he-IL" b="1" dirty="0">
              <a:solidFill>
                <a:srgbClr val="1F497D"/>
              </a:solidFill>
            </a:endParaRPr>
          </a:p>
          <a:p>
            <a:r>
              <a:rPr lang="ar-JO" dirty="0" smtClean="0"/>
              <a:t>مسار التركيب الحيوي , جينات </a:t>
            </a:r>
            <a:r>
              <a:rPr lang="ar-JO" dirty="0" err="1" smtClean="0"/>
              <a:t>وانزيمات</a:t>
            </a:r>
            <a:r>
              <a:rPr lang="ar-JO" dirty="0" smtClean="0"/>
              <a:t> , طفرات مستحدثة 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Administrator\Desktop\Ready\gam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93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92500" y="419100"/>
            <a:ext cx="4954588" cy="46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E0AA4-52C2-49B6-9236-A43EB769DE1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890588" y="35346"/>
            <a:ext cx="7772400" cy="441326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سؤال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23: </a:t>
            </a:r>
            <a:r>
              <a:rPr lang="ar-JO" sz="1800" b="1" dirty="0" smtClean="0">
                <a:solidFill>
                  <a:srgbClr val="FF6600"/>
                </a:solidFill>
                <a:ea typeface="+mn-ea"/>
              </a:rPr>
              <a:t>بيولوجيا مع ابتسامة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9446" name="Slide Number Placeholder 15"/>
          <p:cNvSpPr txBox="1">
            <a:spLocks/>
          </p:cNvSpPr>
          <p:nvPr/>
        </p:nvSpPr>
        <p:spPr bwMode="auto">
          <a:xfrm>
            <a:off x="107950" y="6524625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6D3C5A4C-5CEE-4677-A7D3-BE46523BC328}" type="slidenum">
              <a:rPr lang="he-IL" sz="1100" smtClean="0">
                <a:solidFill>
                  <a:srgbClr val="BFBFBF"/>
                </a:solidFill>
              </a:rPr>
              <a:pPr algn="l" eaLnBrk="1" hangingPunct="1"/>
              <a:t>73</a:t>
            </a:fld>
            <a:endParaRPr lang="he-IL" sz="1100" smtClean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613" y="479425"/>
            <a:ext cx="6638925" cy="397031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JO" b="1" dirty="0" smtClean="0">
                <a:solidFill>
                  <a:srgbClr val="1F497D"/>
                </a:solidFill>
              </a:rPr>
              <a:t>سؤال</a:t>
            </a:r>
            <a:r>
              <a:rPr lang="he-IL" b="1" dirty="0" smtClean="0">
                <a:solidFill>
                  <a:srgbClr val="1F497D"/>
                </a:solidFill>
              </a:rPr>
              <a:t> 23: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كما هو معروف فان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للسبيدرمان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القدرة على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انتاج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خيوط عنكبوت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واطلاقها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من كف يده , ولكن القليل يعرف انه لم يكتسب هذه القدرة في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اعقاب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لسعة عنكبوت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انما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نتيجة لطفرة عندما نام ومعه الهاتف النقال ”شغَّال“ ,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اثناء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انتظار خدمة الزبائن من قبل شركة الاتصال الخلوية . </a:t>
            </a: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he-IL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الطفره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من نوع استبدال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قاعده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وحدثت في خلية جلد في مفصل كف يد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سبيدرمان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لزلال من خيوط العنكبوت .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يرغب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سبيدرمان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في تحسين قدراته بواسطة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اطلاق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خيوط العنكبوت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ارجله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ايضاً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من خلال تكوين طفرة في خلايا جلد الرِجِل .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وحاولت خالته التي تحبه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تشرح له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احتمال نجاح هذه الطريقة هو صفر :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هل توافقها الرأي ؟علل .</a:t>
            </a:r>
            <a:endParaRPr lang="he-IL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792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Administrator\Desktop\Ready\gam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93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92500" y="419100"/>
            <a:ext cx="4954588" cy="46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E0AA4-52C2-49B6-9236-A43EB769DE1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890588" y="35346"/>
            <a:ext cx="7772400" cy="441326"/>
          </a:xfrm>
        </p:spPr>
        <p:txBody>
          <a:bodyPr/>
          <a:lstStyle/>
          <a:p>
            <a:pPr fontAlgn="auto">
              <a:defRPr/>
            </a:pPr>
            <a:r>
              <a:rPr lang="ar-JO" sz="1800" b="1" dirty="0" err="1" smtClean="0">
                <a:solidFill>
                  <a:srgbClr val="FF6600"/>
                </a:solidFill>
                <a:ea typeface="+mn-ea"/>
              </a:rPr>
              <a:t>اجابة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9446" name="Slide Number Placeholder 15"/>
          <p:cNvSpPr txBox="1">
            <a:spLocks/>
          </p:cNvSpPr>
          <p:nvPr/>
        </p:nvSpPr>
        <p:spPr bwMode="auto">
          <a:xfrm>
            <a:off x="107950" y="6524625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6D3C5A4C-5CEE-4677-A7D3-BE46523BC328}" type="slidenum">
              <a:rPr lang="he-IL" sz="1100" smtClean="0">
                <a:solidFill>
                  <a:srgbClr val="BFBFBF"/>
                </a:solidFill>
              </a:rPr>
              <a:pPr algn="l" eaLnBrk="1" hangingPunct="1"/>
              <a:t>74</a:t>
            </a:fld>
            <a:endParaRPr lang="he-IL" sz="1100" smtClean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613" y="479425"/>
            <a:ext cx="6638925" cy="1754326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JO" b="1" dirty="0" smtClean="0">
                <a:solidFill>
                  <a:srgbClr val="1F497D"/>
                </a:solidFill>
              </a:rPr>
              <a:t>سؤال</a:t>
            </a:r>
            <a:r>
              <a:rPr lang="he-IL" b="1" dirty="0" smtClean="0">
                <a:solidFill>
                  <a:srgbClr val="1F497D"/>
                </a:solidFill>
              </a:rPr>
              <a:t> 23:</a:t>
            </a:r>
            <a:endParaRPr lang="he-IL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يرغب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سبيدرمان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في تحسين قدراته بواسطة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اطلاق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خيوط العنكبوت من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ارجله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ايضاً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, من خلال تكوين طفرة في خلايا جلد الرِجِل .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وحاولت خالته التي تحبه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تشرح له </a:t>
            </a:r>
            <a:r>
              <a:rPr lang="ar-JO" dirty="0" err="1" smtClean="0">
                <a:solidFill>
                  <a:srgbClr val="1F497D"/>
                </a:solidFill>
                <a:latin typeface="Arial"/>
                <a:cs typeface="Arial"/>
              </a:rPr>
              <a:t>ان</a:t>
            </a: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 احتمال نجاح هذه الطريقة هو صفر :</a:t>
            </a:r>
          </a:p>
          <a:p>
            <a:pPr eaLnBrk="1" hangingPunct="1">
              <a:defRPr/>
            </a:pPr>
            <a:r>
              <a:rPr lang="ar-JO" dirty="0" smtClean="0">
                <a:solidFill>
                  <a:srgbClr val="1F497D"/>
                </a:solidFill>
                <a:latin typeface="Arial"/>
                <a:cs typeface="Arial"/>
              </a:rPr>
              <a:t>هل توافقها الرأي ؟علل .</a:t>
            </a:r>
            <a:endParaRPr lang="he-IL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422275" y="3789040"/>
            <a:ext cx="8196263" cy="18002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err="1" smtClean="0">
                <a:solidFill>
                  <a:prstClr val="black"/>
                </a:solidFill>
              </a:rPr>
              <a:t>اجابة</a:t>
            </a:r>
            <a:r>
              <a:rPr lang="he-IL" b="1" dirty="0" smtClean="0">
                <a:solidFill>
                  <a:prstClr val="black"/>
                </a:solidFill>
              </a:rPr>
              <a:t>:</a:t>
            </a:r>
            <a:endParaRPr lang="he-IL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خالة بيتر محقة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</a:rPr>
              <a:t>التعليل : </a:t>
            </a:r>
            <a:r>
              <a:rPr lang="ar-JO" dirty="0" err="1" smtClean="0">
                <a:solidFill>
                  <a:prstClr val="black"/>
                </a:solidFill>
              </a:rPr>
              <a:t>المطفرات</a:t>
            </a:r>
            <a:r>
              <a:rPr lang="ar-JO" dirty="0" smtClean="0">
                <a:solidFill>
                  <a:prstClr val="black"/>
                </a:solidFill>
              </a:rPr>
              <a:t> (</a:t>
            </a:r>
            <a:r>
              <a:rPr lang="ar-JO" dirty="0" err="1" smtClean="0">
                <a:solidFill>
                  <a:prstClr val="black"/>
                </a:solidFill>
              </a:rPr>
              <a:t>كالاشعة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ar-JO" dirty="0" err="1" smtClean="0">
                <a:solidFill>
                  <a:prstClr val="black"/>
                </a:solidFill>
              </a:rPr>
              <a:t>او</a:t>
            </a:r>
            <a:r>
              <a:rPr lang="ar-JO" dirty="0" smtClean="0">
                <a:solidFill>
                  <a:prstClr val="black"/>
                </a:solidFill>
              </a:rPr>
              <a:t> مواد مسببة للطفرات) تزيد من احتمال الطفرات في كل جزيئات </a:t>
            </a:r>
            <a:r>
              <a:rPr lang="ar-JO" dirty="0" err="1" smtClean="0">
                <a:solidFill>
                  <a:prstClr val="black"/>
                </a:solidFill>
              </a:rPr>
              <a:t>ال</a:t>
            </a:r>
            <a:r>
              <a:rPr lang="ar-JO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ar-JO" dirty="0" smtClean="0">
                <a:solidFill>
                  <a:prstClr val="black"/>
                </a:solidFill>
              </a:rPr>
              <a:t> في الخلية . ولان الطفرات عشوائية لا يمكن استعمال </a:t>
            </a:r>
            <a:r>
              <a:rPr lang="ar-JO" dirty="0" err="1" smtClean="0">
                <a:solidFill>
                  <a:prstClr val="black"/>
                </a:solidFill>
              </a:rPr>
              <a:t>الاشعة</a:t>
            </a:r>
            <a:r>
              <a:rPr lang="ar-JO" dirty="0" smtClean="0">
                <a:solidFill>
                  <a:prstClr val="black"/>
                </a:solidFill>
              </a:rPr>
              <a:t> من اجل استحداث طفرة في </a:t>
            </a:r>
            <a:r>
              <a:rPr lang="ar-JO" smtClean="0">
                <a:solidFill>
                  <a:prstClr val="black"/>
                </a:solidFill>
              </a:rPr>
              <a:t>جين خاص .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06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38" y="549275"/>
            <a:ext cx="8183562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dirty="0" smtClean="0">
                <a:solidFill>
                  <a:srgbClr val="1D4C72"/>
                </a:solidFill>
                <a:latin typeface="Arial"/>
                <a:cs typeface="Arial"/>
              </a:rPr>
              <a:t>سؤال </a:t>
            </a:r>
            <a:r>
              <a:rPr lang="he-IL" b="1" dirty="0" smtClean="0">
                <a:solidFill>
                  <a:srgbClr val="1D4C72"/>
                </a:solidFill>
                <a:latin typeface="Arial"/>
                <a:cs typeface="Arial"/>
              </a:rPr>
              <a:t>2:</a:t>
            </a:r>
            <a:endParaRPr lang="he-IL" dirty="0" smtClean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لائم بين </a:t>
            </a:r>
            <a:r>
              <a:rPr lang="ar-JO" dirty="0" err="1" smtClean="0">
                <a:solidFill>
                  <a:srgbClr val="1D4C72"/>
                </a:solidFill>
                <a:latin typeface="Arial"/>
                <a:cs typeface="Arial"/>
              </a:rPr>
              <a:t>الجين</a:t>
            </a: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 والزلال والمرض (الصفة) المرتبطان </a:t>
            </a:r>
            <a:r>
              <a:rPr lang="ar-JO" dirty="0" err="1" smtClean="0">
                <a:solidFill>
                  <a:srgbClr val="1D4C72"/>
                </a:solidFill>
                <a:latin typeface="Arial"/>
                <a:cs typeface="Arial"/>
              </a:rPr>
              <a:t>به</a:t>
            </a:r>
            <a:r>
              <a:rPr lang="ar-JO" dirty="0" smtClean="0">
                <a:solidFill>
                  <a:srgbClr val="1D4C72"/>
                </a:solidFill>
                <a:latin typeface="Arial"/>
                <a:cs typeface="Arial"/>
              </a:rPr>
              <a:t> بواسطة مد خطوط :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38916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err="1" smtClean="0">
                <a:solidFill>
                  <a:srgbClr val="FF6600"/>
                </a:solidFill>
              </a:rPr>
              <a:t>اجابة</a:t>
            </a:r>
            <a:endParaRPr lang="he-IL" sz="1800" dirty="0" smtClean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2816225" y="1341438"/>
          <a:ext cx="5905500" cy="51831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9623"/>
                <a:gridCol w="3075877"/>
              </a:tblGrid>
              <a:tr h="843775">
                <a:tc>
                  <a:txBody>
                    <a:bodyPr/>
                    <a:lstStyle/>
                    <a:p>
                      <a:pPr rtl="1"/>
                      <a:r>
                        <a:rPr lang="ar-JO" sz="1800" dirty="0" smtClean="0"/>
                        <a:t>طفرة في </a:t>
                      </a:r>
                      <a:r>
                        <a:rPr lang="ar-JO" sz="1800" dirty="0" err="1" smtClean="0"/>
                        <a:t>الجين</a:t>
                      </a:r>
                      <a:r>
                        <a:rPr lang="ar-JO" sz="1800" dirty="0" smtClean="0"/>
                        <a:t> المشفّر للزلال الذي هو :</a:t>
                      </a:r>
                      <a:endParaRPr lang="he-IL" sz="1800" dirty="0"/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800" dirty="0" smtClean="0"/>
                        <a:t>يؤدي </a:t>
                      </a:r>
                      <a:r>
                        <a:rPr lang="ar-JO" sz="1800" dirty="0" err="1" smtClean="0"/>
                        <a:t>الى</a:t>
                      </a:r>
                      <a:r>
                        <a:rPr lang="ar-JO" sz="1800" dirty="0" smtClean="0"/>
                        <a:t> :</a:t>
                      </a:r>
                      <a:endParaRPr lang="he-IL" sz="1800" dirty="0"/>
                    </a:p>
                  </a:txBody>
                  <a:tcPr marL="91425" marR="91425" marT="45708" marB="45708"/>
                </a:tc>
              </a:tr>
              <a:tr h="763415"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أحد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الزلاليات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المطلوبة لتخثر الدم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تضرر عملية تخثر الدم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084853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الانزيم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يُنشط تحويل الحامض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الأميني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فنيل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الانين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لحامض أميني آخر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تراكم فنيل-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في خلايا الدماغ </a:t>
                      </a:r>
                    </a:p>
                    <a:p>
                      <a:pPr rtl="1"/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والتي تسبب تضرر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خلايا الدماغ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084853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جلوبين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, وهو أحد مكونات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الهيموغلوبين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انتاج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هيموغلوبين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غير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سليم . </a:t>
                      </a:r>
                    </a:p>
                    <a:p>
                      <a:pPr rtl="1"/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تحصل خلايا الدم الحمراء على شكل منجل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  <a:tr h="1406291"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الانزيم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جلوكوز -6-فوسفات-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rtl="1"/>
                      <a:r>
                        <a:rPr lang="ar-JO" sz="1600" baseline="0" dirty="0" err="1" smtClean="0">
                          <a:solidFill>
                            <a:schemeClr val="tx2"/>
                          </a:solidFill>
                        </a:rPr>
                        <a:t>ديهيدروجيناز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600" dirty="0" err="1" smtClean="0">
                          <a:solidFill>
                            <a:schemeClr val="tx2"/>
                          </a:solidFill>
                        </a:rPr>
                        <a:t>اصابة</a:t>
                      </a:r>
                      <a:r>
                        <a:rPr lang="ar-JO" sz="1600" dirty="0" smtClean="0">
                          <a:solidFill>
                            <a:schemeClr val="tx2"/>
                          </a:solidFill>
                        </a:rPr>
                        <a:t> المبنى المستقر لغشاء</a:t>
                      </a:r>
                      <a:r>
                        <a:rPr lang="ar-JO" sz="1600" baseline="0" dirty="0" smtClean="0">
                          <a:solidFill>
                            <a:schemeClr val="tx2"/>
                          </a:solidFill>
                        </a:rPr>
                        <a:t> خلايا الدم الحمراء عندما تكون على صلة بمواد موجودة في بذور الفول , تهدم خلايا الدم </a:t>
                      </a:r>
                      <a:endParaRPr lang="he-IL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45708" marB="4570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438" y="2708275"/>
            <a:ext cx="1908175" cy="129698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ar-JO" sz="1700" dirty="0" smtClean="0">
                <a:solidFill>
                  <a:srgbClr val="1F497D"/>
                </a:solidFill>
                <a:latin typeface="Arial"/>
                <a:cs typeface="Arial"/>
              </a:rPr>
              <a:t>مرض الفول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700" dirty="0" smtClean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lang="en-US" sz="1700" dirty="0" smtClean="0">
                <a:solidFill>
                  <a:srgbClr val="1F497D"/>
                </a:solidFill>
                <a:latin typeface="Arial"/>
                <a:cs typeface="Arial"/>
              </a:rPr>
              <a:t>(G6PD</a:t>
            </a:r>
            <a:endParaRPr lang="he-IL" sz="17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5445125"/>
            <a:ext cx="1909763" cy="1008063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أنيميا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منجلية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المؤدية </a:t>
            </a:r>
            <a:r>
              <a:rPr lang="ar-JO" dirty="0" err="1" smtClean="0">
                <a:solidFill>
                  <a:schemeClr val="tx2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schemeClr val="tx2"/>
                </a:solidFill>
                <a:latin typeface="Arial"/>
                <a:cs typeface="Arial"/>
              </a:rPr>
              <a:t> تزويد أكسجين غير سليم للخلايا</a:t>
            </a:r>
            <a:endParaRPr lang="he-IL" sz="19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63" y="1341438"/>
            <a:ext cx="1908175" cy="93503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مرض فنيل 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كتنوديا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 وينعكس ذلك بتخلف عقلي</a:t>
            </a:r>
            <a:endParaRPr lang="he-IL" sz="16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438" y="4508500"/>
            <a:ext cx="1908175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النزيف الدموي (</a:t>
            </a:r>
            <a:r>
              <a:rPr lang="ar-JO" sz="1600" dirty="0" err="1" smtClean="0">
                <a:solidFill>
                  <a:srgbClr val="1F497D"/>
                </a:solidFill>
                <a:latin typeface="Arial"/>
                <a:cs typeface="Arial"/>
              </a:rPr>
              <a:t>الهيموفيليا</a:t>
            </a:r>
            <a:r>
              <a:rPr lang="ar-JO" sz="1600" dirty="0" smtClean="0">
                <a:solidFill>
                  <a:srgbClr val="1F497D"/>
                </a:solidFill>
                <a:latin typeface="Arial"/>
                <a:cs typeface="Arial"/>
              </a:rPr>
              <a:t>)</a:t>
            </a:r>
            <a:endParaRPr lang="he-IL" sz="16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2205038" y="2708275"/>
            <a:ext cx="638175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 flipV="1">
            <a:off x="2233613" y="3573463"/>
            <a:ext cx="609600" cy="208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2233613" y="4365625"/>
            <a:ext cx="609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 flipV="1">
            <a:off x="2233613" y="2133600"/>
            <a:ext cx="609600" cy="122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444AD-2605-4844-B642-BBD78F45D206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9939" name="כותרת 8"/>
          <p:cNvSpPr>
            <a:spLocks noGrp="1"/>
          </p:cNvSpPr>
          <p:nvPr>
            <p:ph type="title"/>
          </p:nvPr>
        </p:nvSpPr>
        <p:spPr bwMode="auto">
          <a:xfrm>
            <a:off x="285750" y="71438"/>
            <a:ext cx="822960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1800" b="1" dirty="0" smtClean="0">
                <a:solidFill>
                  <a:srgbClr val="FF6600"/>
                </a:solidFill>
              </a:rPr>
              <a:t>أنواع الطفرات</a:t>
            </a:r>
            <a:endParaRPr lang="he-IL" sz="1800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96DA-0205-46B8-A2FB-20B16A075BEB}" type="slidenum">
              <a:rPr lang="he-IL" sz="1200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z="1200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25" y="981075"/>
            <a:ext cx="8183563" cy="3683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من المعتاد تقسيم الطفرات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الى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مجموعتين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موضعية </a:t>
            </a:r>
            <a:r>
              <a:rPr lang="ar-JO" dirty="0" err="1" smtClean="0">
                <a:solidFill>
                  <a:schemeClr val="accent3"/>
                </a:solidFill>
                <a:latin typeface="Arial"/>
                <a:cs typeface="Arial"/>
              </a:rPr>
              <a:t>وكروموسومية</a:t>
            </a:r>
            <a:r>
              <a:rPr lang="ar-JO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2420938"/>
            <a:ext cx="3411533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dirty="0" smtClean="0">
                <a:solidFill>
                  <a:schemeClr val="accent3"/>
                </a:solidFill>
                <a:latin typeface="Arial"/>
                <a:cs typeface="Arial"/>
              </a:rPr>
              <a:t>في الطفرات الموضعية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يطرأ تغيير في قاعدة واحدة في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الـ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لا يمكن تمييز الطفرات الموضعية بمشاهدة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مجهرية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775" y="2420938"/>
            <a:ext cx="3719513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u="sng" dirty="0" smtClean="0">
                <a:solidFill>
                  <a:schemeClr val="accent3"/>
                </a:solidFill>
                <a:latin typeface="Arial"/>
                <a:cs typeface="Arial"/>
              </a:rPr>
              <a:t>طفرات </a:t>
            </a:r>
            <a:r>
              <a:rPr lang="ar-JO" u="sng" dirty="0" err="1" smtClean="0">
                <a:solidFill>
                  <a:schemeClr val="accent3"/>
                </a:solidFill>
                <a:latin typeface="Arial"/>
                <a:cs typeface="Arial"/>
              </a:rPr>
              <a:t>كروموسومية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تطرأ تغييرات في مقطع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يشمل عدة (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احياناً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عدد كبير جداً) قواعد أو انه يوجد تغيير في عدد من جزيئات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الـ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, أي في عدد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الكروموسومات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عادة يمكن تمييز طفرات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كروموسومية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بمشاهدة </a:t>
            </a:r>
            <a:r>
              <a:rPr lang="ar-JO" dirty="0" err="1" smtClean="0">
                <a:solidFill>
                  <a:prstClr val="black"/>
                </a:solidFill>
                <a:latin typeface="Arial"/>
                <a:cs typeface="Arial"/>
              </a:rPr>
              <a:t>مجهرية</a:t>
            </a:r>
            <a:r>
              <a:rPr lang="ar-JO" dirty="0" smtClean="0">
                <a:solidFill>
                  <a:prstClr val="black"/>
                </a:solidFill>
                <a:latin typeface="Arial"/>
                <a:cs typeface="Arial"/>
              </a:rPr>
              <a:t> 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חץ למטה 1"/>
          <p:cNvSpPr/>
          <p:nvPr/>
        </p:nvSpPr>
        <p:spPr>
          <a:xfrm>
            <a:off x="6659563" y="1412875"/>
            <a:ext cx="360362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22" name="חץ למטה 21"/>
          <p:cNvSpPr/>
          <p:nvPr/>
        </p:nvSpPr>
        <p:spPr>
          <a:xfrm>
            <a:off x="2484438" y="1412875"/>
            <a:ext cx="358775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231775" y="5876925"/>
            <a:ext cx="4700588" cy="83099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المثال الأكثر شهرة لطفرة من هذا النوع هو متلازمة </a:t>
            </a:r>
            <a:r>
              <a:rPr lang="ar-JO" sz="1600" dirty="0" err="1" smtClean="0">
                <a:solidFill>
                  <a:prstClr val="black"/>
                </a:solidFill>
                <a:latin typeface="Arial"/>
                <a:cs typeface="Arial"/>
              </a:rPr>
              <a:t>داون</a:t>
            </a:r>
            <a:r>
              <a:rPr lang="ar-JO" sz="1600" dirty="0" smtClean="0">
                <a:solidFill>
                  <a:prstClr val="black"/>
                </a:solidFill>
                <a:latin typeface="Arial"/>
                <a:cs typeface="Arial"/>
              </a:rPr>
              <a:t> . وسنتناول ذلك في معروضة الانقسام الاختزالي في موضوع : عيوب في الانقسام الاختزالي 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14994</TotalTime>
  <Words>7544</Words>
  <Application>Microsoft Office PowerPoint</Application>
  <PresentationFormat>‫הצגה על המסך (4:3)</PresentationFormat>
  <Paragraphs>1133</Paragraphs>
  <Slides>74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74</vt:i4>
      </vt:variant>
    </vt:vector>
  </HeadingPairs>
  <TitlesOfParts>
    <vt:vector size="81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מצגת של PowerPoint</vt:lpstr>
      <vt:lpstr>العلاقة بين الـ DNA والصفات </vt:lpstr>
      <vt:lpstr>سؤال 1 : العلاقة بين الـ DNA  والصفات</vt:lpstr>
      <vt:lpstr>اجابة</vt:lpstr>
      <vt:lpstr>تغيير في الـ DNA (طفرة) قد يؤدي الى تغيير في الزلاليات فيؤدي الى المرض</vt:lpstr>
      <vt:lpstr>العلاقة بين الـ DNA والصفات - محاكاة</vt:lpstr>
      <vt:lpstr>سؤال 2 : العلاقة بين طفرات في الـ DNA وبين الأمراض</vt:lpstr>
      <vt:lpstr>اجابة</vt:lpstr>
      <vt:lpstr>أنواع الطفرات</vt:lpstr>
      <vt:lpstr>تذكير : يتركب الكروموسوم من جزيء  DNA  </vt:lpstr>
      <vt:lpstr>أنواع الطفرات الكروموسومية </vt:lpstr>
      <vt:lpstr>أنواع الطفرات الكروموسومية - بقية</vt:lpstr>
      <vt:lpstr>طفرات كروموسومية </vt:lpstr>
      <vt:lpstr>متلازمة عويل القطط تنبع من طفرة اقتضاب - توسع</vt:lpstr>
      <vt:lpstr>أنواع الطفرات الموضعية</vt:lpstr>
      <vt:lpstr>التأثيرات المحتملة لطفرة موضعية من نوع استبدال قاعدة على الزلال</vt:lpstr>
      <vt:lpstr>التأثيرات المحتملة لطفرة موضعية من نوع اضافة/حذف قاعدة على الزلال</vt:lpstr>
      <vt:lpstr>سؤال 3 : تحديد تسلسل الحوامض الأمينية في الزلال حسب تسلسل القواعد في الـ DNA</vt:lpstr>
      <vt:lpstr>اجابة</vt:lpstr>
      <vt:lpstr>سؤال 4 : تكوين ”طفرة موضعية“ من نوع استبدال قاعدة</vt:lpstr>
      <vt:lpstr>اجابة</vt:lpstr>
      <vt:lpstr>سؤال 5 : تكوين ”طفرة موضعية“ من نوع تغيير قاعدة</vt:lpstr>
      <vt:lpstr>إجابة</vt:lpstr>
      <vt:lpstr>العوامل المتسببة بالطفرات </vt:lpstr>
      <vt:lpstr>امثلة لمواد مطفرة</vt:lpstr>
      <vt:lpstr>يحتوي دخان السجائر على مواد مسببة للطفرات .</vt:lpstr>
      <vt:lpstr>توسع</vt:lpstr>
      <vt:lpstr>الطفرات – حسنة ام سيئة ? </vt:lpstr>
      <vt:lpstr>سؤال 6</vt:lpstr>
      <vt:lpstr>اجابة </vt:lpstr>
      <vt:lpstr>سؤال 7</vt:lpstr>
      <vt:lpstr>اجابة </vt:lpstr>
      <vt:lpstr>سؤال 8</vt:lpstr>
      <vt:lpstr>اجابة</vt:lpstr>
      <vt:lpstr>سؤال 9</vt:lpstr>
      <vt:lpstr>اجابة: موقع الطفرة يحدد مدى تأثيرها على فعالية الزلال </vt:lpstr>
      <vt:lpstr>سؤال 10</vt:lpstr>
      <vt:lpstr>اجابة</vt:lpstr>
      <vt:lpstr>سؤال11</vt:lpstr>
      <vt:lpstr>اجابة: الطفرات في الخلايا الجنسية قد تنعكس في الاجيال القادمة .</vt:lpstr>
      <vt:lpstr>سؤال 12: متى تؤثر الطفرة اكثر – اثناء المضاعفة ام اثناء النسخ ؟</vt:lpstr>
      <vt:lpstr>اجابة</vt:lpstr>
      <vt:lpstr>سؤال 13: متى تؤثر الطفرة اكثر – في المضاعفة ام النسخ ?</vt:lpstr>
      <vt:lpstr>اجابة</vt:lpstr>
      <vt:lpstr>سؤال 14</vt:lpstr>
      <vt:lpstr>اجابة</vt:lpstr>
      <vt:lpstr>سؤال 15: انيمبا منجلية</vt:lpstr>
      <vt:lpstr>اجابة </vt:lpstr>
      <vt:lpstr>سؤال 16: الانيميا المنجلية – جوانب بمستويات تنظيم مختلفة للمرض (سؤال توسع*)</vt:lpstr>
      <vt:lpstr>اجابة</vt:lpstr>
      <vt:lpstr>تلخيص: الانيميا المنجلية – جوانب بمستويات تنظيم مختلفة للمرض </vt:lpstr>
      <vt:lpstr>الطفرات : تلخيص مرحلي </vt:lpstr>
      <vt:lpstr>طفرات : تلخيص مرحلي – بقية </vt:lpstr>
      <vt:lpstr>الجزء الثاني : الطفرات كاداة بحث ( بحث مسار التركيب الحيوي في فطر النيوروسبورا )</vt:lpstr>
      <vt:lpstr>البحث عن مسار التركيب الحيوي في فطر النيوروسبورا </vt:lpstr>
      <vt:lpstr>البحث عن مسار التركيب الحيوي في فطر النيوروبورا </vt:lpstr>
      <vt:lpstr>البحث عن مسار التركيب الحيوي في فطر النيوروسبورا</vt:lpstr>
      <vt:lpstr>سؤال17: مسارات التركيب الحيوي في فطر النيوروسبورا </vt:lpstr>
      <vt:lpstr>اجابة </vt:lpstr>
      <vt:lpstr>سؤال 18: مسار تركيب حيوي في البكتيريا </vt:lpstr>
      <vt:lpstr>اجابة </vt:lpstr>
      <vt:lpstr>سؤال 19: مرض مكاردل</vt:lpstr>
      <vt:lpstr>اجابة</vt:lpstr>
      <vt:lpstr>سؤال 20: استعمال الطفرات في بحث اداء الجينات </vt:lpstr>
      <vt:lpstr>اجابة </vt:lpstr>
      <vt:lpstr>سؤال 21</vt:lpstr>
      <vt:lpstr>اجابة</vt:lpstr>
      <vt:lpstr>سؤال 22: مرض الفنيل – كتنوريا </vt:lpstr>
      <vt:lpstr>سؤال 22 : مرض الفنيل كتنوديا – بقية </vt:lpstr>
      <vt:lpstr>إجابة</vt:lpstr>
      <vt:lpstr>مرض الفنيل كتنوديا</vt:lpstr>
      <vt:lpstr>الجينات والانزيمات , مسارات التركيب الحيوي وطفرات فيها : تلخيص</vt:lpstr>
      <vt:lpstr>سؤال 23: بيولوجيا مع ابتسامة</vt:lpstr>
      <vt:lpstr>اجابة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yakeen alkrenawi</cp:lastModifiedBy>
  <cp:revision>758</cp:revision>
  <dcterms:created xsi:type="dcterms:W3CDTF">2010-09-05T07:07:37Z</dcterms:created>
  <dcterms:modified xsi:type="dcterms:W3CDTF">2017-02-07T06:24:28Z</dcterms:modified>
</cp:coreProperties>
</file>